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314" r:id="rId2"/>
    <p:sldId id="358" r:id="rId3"/>
    <p:sldId id="323" r:id="rId4"/>
    <p:sldId id="324" r:id="rId5"/>
    <p:sldId id="392" r:id="rId6"/>
    <p:sldId id="393" r:id="rId7"/>
    <p:sldId id="394" r:id="rId8"/>
    <p:sldId id="327" r:id="rId9"/>
    <p:sldId id="330" r:id="rId10"/>
    <p:sldId id="346" r:id="rId11"/>
    <p:sldId id="347" r:id="rId12"/>
    <p:sldId id="399" r:id="rId13"/>
    <p:sldId id="400" r:id="rId14"/>
    <p:sldId id="336" r:id="rId15"/>
    <p:sldId id="337" r:id="rId16"/>
    <p:sldId id="339" r:id="rId17"/>
    <p:sldId id="340" r:id="rId18"/>
    <p:sldId id="341" r:id="rId19"/>
    <p:sldId id="395" r:id="rId20"/>
    <p:sldId id="396" r:id="rId21"/>
    <p:sldId id="343" r:id="rId22"/>
    <p:sldId id="397" r:id="rId23"/>
    <p:sldId id="376" r:id="rId24"/>
    <p:sldId id="377" r:id="rId25"/>
    <p:sldId id="398" r:id="rId26"/>
    <p:sldId id="378" r:id="rId27"/>
    <p:sldId id="350" r:id="rId28"/>
    <p:sldId id="363" r:id="rId29"/>
    <p:sldId id="354" r:id="rId30"/>
    <p:sldId id="364" r:id="rId31"/>
    <p:sldId id="366" r:id="rId32"/>
    <p:sldId id="365" r:id="rId33"/>
    <p:sldId id="356" r:id="rId34"/>
    <p:sldId id="352" r:id="rId35"/>
    <p:sldId id="386" r:id="rId36"/>
    <p:sldId id="355" r:id="rId37"/>
    <p:sldId id="379" r:id="rId38"/>
    <p:sldId id="380" r:id="rId39"/>
    <p:sldId id="367" r:id="rId40"/>
    <p:sldId id="381" r:id="rId41"/>
    <p:sldId id="382" r:id="rId42"/>
    <p:sldId id="383" r:id="rId43"/>
    <p:sldId id="370" r:id="rId44"/>
    <p:sldId id="372" r:id="rId45"/>
    <p:sldId id="384" r:id="rId46"/>
    <p:sldId id="385" r:id="rId47"/>
    <p:sldId id="373" r:id="rId48"/>
    <p:sldId id="389" r:id="rId49"/>
    <p:sldId id="391" r:id="rId50"/>
    <p:sldId id="387" r:id="rId51"/>
    <p:sldId id="390" r:id="rId52"/>
    <p:sldId id="401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452" autoAdjust="0"/>
  </p:normalViewPr>
  <p:slideViewPr>
    <p:cSldViewPr snapToGrid="0" snapToObjects="1" showGuides="1">
      <p:cViewPr>
        <p:scale>
          <a:sx n="95" d="100"/>
          <a:sy n="95" d="100"/>
        </p:scale>
        <p:origin x="-2736" y="-592"/>
      </p:cViewPr>
      <p:guideLst>
        <p:guide orient="horz" pos="2150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114F9-7F45-E342-AD45-CC34F14C1BA3}" type="datetimeFigureOut">
              <a:rPr lang="en-US" smtClean="0"/>
              <a:t>6/19/12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3E379F-85A3-5344-8C86-652E1D816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757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67DFF-13B4-604E-9940-E9C915750BC0}" type="datetimeFigureOut">
              <a:rPr lang="en-US" smtClean="0"/>
              <a:t>6/19/12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4B02E-3FED-A841-90ED-1D37CEA39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149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20,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QCon NY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30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20,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QCon NY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41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20,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QCon NY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26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20,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QCon NY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31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20,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QCon NY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1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20, 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QCon NY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04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20, 2012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QCon NY 2012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33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20, 2012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QCon NY 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98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20, 2012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QCon NY 2012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87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20, 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QCon NY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41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20, 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QCon NY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35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Jun 20,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QCon NY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3E4E0-AE96-944A-A103-B356932D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2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3592" y="1910518"/>
            <a:ext cx="704729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latin typeface="Yanone Kaffeesatz Regular"/>
                <a:cs typeface="Yanone Kaffeesatz Regular"/>
              </a:rPr>
              <a:t>Making things Work Together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13776" y="5989052"/>
            <a:ext cx="2720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Yanone Kaffeesatz Regular"/>
                <a:cs typeface="Yanone Kaffeesatz Regular"/>
              </a:rPr>
              <a:t>QCon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anone Kaffeesatz Regular"/>
                <a:cs typeface="Yanone Kaffeesatz Regular"/>
              </a:rPr>
              <a:t> NY June 20, 2012 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33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0706" y="1876931"/>
            <a:ext cx="713959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Yanone Kaffeesatz Regular"/>
                <a:cs typeface="Yanone Kaffeesatz Regular"/>
              </a:rPr>
              <a:t>Find </a:t>
            </a:r>
            <a:r>
              <a:rPr lang="en-US" sz="4800" dirty="0" smtClean="0">
                <a:latin typeface="Yanone Kaffeesatz Regular"/>
                <a:cs typeface="Yanone Kaffeesatz Regular"/>
              </a:rPr>
              <a:t>products</a:t>
            </a:r>
            <a:endParaRPr lang="en-US" sz="4800" dirty="0">
              <a:latin typeface="Yanone Kaffeesatz Regular"/>
              <a:cs typeface="Yanone Kaffeesatz Regular"/>
            </a:endParaRPr>
          </a:p>
          <a:p>
            <a:r>
              <a:rPr lang="en-US" sz="4800" dirty="0" smtClean="0">
                <a:latin typeface="Yanone Kaffeesatz Regular"/>
                <a:cs typeface="Yanone Kaffeesatz Regular"/>
              </a:rPr>
              <a:t>Find dominant categories of products</a:t>
            </a:r>
          </a:p>
          <a:p>
            <a:r>
              <a:rPr lang="en-US" sz="4800" dirty="0" smtClean="0">
                <a:latin typeface="Yanone Kaffeesatz Regular"/>
                <a:cs typeface="Yanone Kaffeesatz Regular"/>
              </a:rPr>
              <a:t>Look up category info </a:t>
            </a:r>
          </a:p>
          <a:p>
            <a:r>
              <a:rPr lang="en-US" sz="4800" dirty="0" smtClean="0">
                <a:latin typeface="Yanone Kaffeesatz Regular"/>
                <a:cs typeface="Yanone Kaffeesatz Regular"/>
              </a:rPr>
              <a:t>Merge categories with products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564" y="1350208"/>
            <a:ext cx="121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Yanone Kaffeesatz Regular"/>
                <a:cs typeface="Yanone Kaffeesatz Regular"/>
              </a:rPr>
              <a:t>Use case:</a:t>
            </a:r>
            <a:endParaRPr lang="en-US" sz="2800" dirty="0">
              <a:latin typeface="Yanone Kaffeesatz Regular"/>
              <a:cs typeface="Yanone Kaffeesatz Regular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9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3564" y="1908655"/>
            <a:ext cx="732979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Yanone Kaffeesatz Regular"/>
                <a:cs typeface="Yanone Kaffeesatz Regular"/>
              </a:rPr>
              <a:t>Get stuff from A</a:t>
            </a:r>
            <a:endParaRPr lang="en-US" sz="4800" dirty="0">
              <a:latin typeface="Yanone Kaffeesatz Regular"/>
              <a:cs typeface="Yanone Kaffeesatz Regular"/>
            </a:endParaRPr>
          </a:p>
          <a:p>
            <a:r>
              <a:rPr lang="en-US" sz="4800" dirty="0" smtClean="0">
                <a:latin typeface="Yanone Kaffeesatz Regular"/>
                <a:cs typeface="Yanone Kaffeesatz Regular"/>
              </a:rPr>
              <a:t>If A is down, try from B</a:t>
            </a:r>
          </a:p>
          <a:p>
            <a:r>
              <a:rPr lang="en-US" sz="4800" dirty="0" smtClean="0">
                <a:latin typeface="Yanone Kaffeesatz Regular"/>
                <a:cs typeface="Yanone Kaffeesatz Regular"/>
              </a:rPr>
              <a:t>Annotate stuff with other </a:t>
            </a:r>
            <a:r>
              <a:rPr lang="en-US" sz="4800" dirty="0" smtClean="0">
                <a:latin typeface="Yanone Kaffeesatz Regular"/>
                <a:cs typeface="Yanone Kaffeesatz Regular"/>
              </a:rPr>
              <a:t>stuff from C</a:t>
            </a:r>
            <a:endParaRPr lang="en-US" sz="4800" dirty="0">
              <a:latin typeface="Yanone Kaffeesatz Regular"/>
              <a:cs typeface="Yanone Kaffeesatz Regular"/>
            </a:endParaRPr>
          </a:p>
          <a:p>
            <a:r>
              <a:rPr lang="en-US" sz="4800" dirty="0" smtClean="0">
                <a:latin typeface="Yanone Kaffeesatz Regular"/>
                <a:cs typeface="Yanone Kaffeesatz Regular"/>
              </a:rPr>
              <a:t>Ignore some things from the stuff</a:t>
            </a:r>
          </a:p>
          <a:p>
            <a:r>
              <a:rPr lang="en-US" sz="4800" dirty="0" smtClean="0">
                <a:latin typeface="Yanone Kaffeesatz Regular"/>
                <a:cs typeface="Yanone Kaffeesatz Regular"/>
              </a:rPr>
              <a:t>Join all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3564" y="1350208"/>
            <a:ext cx="121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Yanone Kaffeesatz Regular"/>
                <a:cs typeface="Yanone Kaffeesatz Regular"/>
              </a:rPr>
              <a:t>Use case:</a:t>
            </a:r>
            <a:endParaRPr lang="en-US" sz="2800" dirty="0">
              <a:latin typeface="Yanone Kaffeesatz Regular"/>
              <a:cs typeface="Yanone Kaffeesatz Regular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77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052015" y="2273416"/>
            <a:ext cx="738664" cy="1986782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Producers</a:t>
            </a:r>
          </a:p>
        </p:txBody>
      </p:sp>
      <p:sp>
        <p:nvSpPr>
          <p:cNvPr id="29" name="Pie 28"/>
          <p:cNvSpPr/>
          <p:nvPr/>
        </p:nvSpPr>
        <p:spPr>
          <a:xfrm flipV="1">
            <a:off x="-1371942" y="325894"/>
            <a:ext cx="2743200" cy="2743200"/>
          </a:xfrm>
          <a:prstGeom prst="pie">
            <a:avLst>
              <a:gd name="adj1" fmla="val 16198680"/>
              <a:gd name="adj2" fmla="val 5398478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000" dirty="0"/>
          </a:p>
        </p:txBody>
      </p:sp>
      <p:sp>
        <p:nvSpPr>
          <p:cNvPr id="32" name="Rectangle 31"/>
          <p:cNvSpPr/>
          <p:nvPr/>
        </p:nvSpPr>
        <p:spPr>
          <a:xfrm>
            <a:off x="76200" y="1129359"/>
            <a:ext cx="923330" cy="1151658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pPr algn="ctr"/>
            <a:r>
              <a:rPr lang="en-US" sz="4800" dirty="0" smtClean="0">
                <a:latin typeface="Yanone Kaffeesatz Bold"/>
                <a:cs typeface="Yanone Kaffeesatz Bold"/>
              </a:rPr>
              <a:t>Client</a:t>
            </a:r>
            <a:endParaRPr lang="en-US" sz="4800" dirty="0">
              <a:latin typeface="Yanone Kaffeesatz Bold"/>
              <a:cs typeface="Yanone Kaffeesatz Bold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51465" y="979029"/>
            <a:ext cx="59546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Yanone Kaffeesatz Bold"/>
                <a:cs typeface="Yanone Kaffeesatz Bold"/>
              </a:rPr>
              <a:t>[Really important </a:t>
            </a:r>
            <a:r>
              <a:rPr lang="en-US" sz="2800" dirty="0" smtClean="0">
                <a:latin typeface="Yanone Kaffeesatz Bold"/>
                <a:cs typeface="Yanone Kaffeesatz Bold"/>
              </a:rPr>
              <a:t>client]</a:t>
            </a:r>
          </a:p>
          <a:p>
            <a:r>
              <a:rPr lang="en-US" sz="3600" dirty="0" smtClean="0">
                <a:latin typeface="Yanone Kaffeesatz Bold"/>
                <a:cs typeface="Yanone Kaffeesatz Bold"/>
              </a:rPr>
              <a:t>Why don't you give me an API optimized for my use cases?</a:t>
            </a:r>
            <a:endParaRPr lang="en-US" sz="3600" dirty="0">
              <a:latin typeface="Yanone Kaffeesatz Bold"/>
              <a:cs typeface="Yanone Kaffeesatz Bold"/>
            </a:endParaRPr>
          </a:p>
        </p:txBody>
      </p:sp>
      <p:sp>
        <p:nvSpPr>
          <p:cNvPr id="34" name="Pie 33"/>
          <p:cNvSpPr/>
          <p:nvPr/>
        </p:nvSpPr>
        <p:spPr>
          <a:xfrm>
            <a:off x="7772400" y="3719088"/>
            <a:ext cx="2743200" cy="2743200"/>
          </a:xfrm>
          <a:prstGeom prst="pie">
            <a:avLst>
              <a:gd name="adj1" fmla="val 5368388"/>
              <a:gd name="adj2" fmla="val 1620725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000"/>
          </a:p>
        </p:txBody>
      </p:sp>
      <p:sp>
        <p:nvSpPr>
          <p:cNvPr id="35" name="Rectangle 34"/>
          <p:cNvSpPr/>
          <p:nvPr/>
        </p:nvSpPr>
        <p:spPr>
          <a:xfrm>
            <a:off x="8152486" y="4413078"/>
            <a:ext cx="923330" cy="1277849"/>
          </a:xfrm>
          <a:prstGeom prst="rect">
            <a:avLst/>
          </a:prstGeom>
        </p:spPr>
        <p:txBody>
          <a:bodyPr vert="vert" wrap="none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Yanone Kaffeesatz Bold"/>
                <a:cs typeface="Yanone Kaffeesatz Bold"/>
              </a:rPr>
              <a:t>Server</a:t>
            </a:r>
            <a:endParaRPr lang="en-US" sz="4800" dirty="0">
              <a:solidFill>
                <a:schemeClr val="bg1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62200" y="4442328"/>
            <a:ext cx="5410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Yanone Kaffeesatz Bold"/>
                <a:cs typeface="Yanone Kaffeesatz Bold"/>
              </a:rPr>
              <a:t>[Really important producer</a:t>
            </a:r>
            <a:r>
              <a:rPr lang="en-US" sz="2800" dirty="0" smtClean="0">
                <a:latin typeface="Yanone Kaffeesatz Bold"/>
                <a:cs typeface="Yanone Kaffeesatz Bold"/>
              </a:rPr>
              <a:t>]</a:t>
            </a:r>
            <a:endParaRPr lang="en-US" sz="2800" dirty="0">
              <a:latin typeface="Yanone Kaffeesatz Bold"/>
              <a:cs typeface="Yanone Kaffeesatz Bold"/>
            </a:endParaRPr>
          </a:p>
          <a:p>
            <a:r>
              <a:rPr lang="en-US" sz="3600" dirty="0" smtClean="0">
                <a:latin typeface="Yanone Kaffeesatz Bold"/>
                <a:cs typeface="Yanone Kaffeesatz Bold"/>
              </a:rPr>
              <a:t>Thanks</a:t>
            </a:r>
            <a:r>
              <a:rPr lang="en-US" sz="3600" dirty="0" smtClean="0">
                <a:latin typeface="Yanone Kaffeesatz Bold"/>
                <a:cs typeface="Yanone Kaffeesatz Bold"/>
              </a:rPr>
              <a:t>. Get a number and stand in the line!</a:t>
            </a:r>
            <a:endParaRPr lang="en-US" sz="3600" dirty="0">
              <a:latin typeface="Yanone Kaffeesatz Bold"/>
              <a:cs typeface="Yanone Kaffeesatz 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3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052015" y="2273416"/>
            <a:ext cx="738664" cy="1986782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Producers</a:t>
            </a:r>
          </a:p>
        </p:txBody>
      </p:sp>
      <p:sp>
        <p:nvSpPr>
          <p:cNvPr id="29" name="Pie 28"/>
          <p:cNvSpPr/>
          <p:nvPr/>
        </p:nvSpPr>
        <p:spPr>
          <a:xfrm flipV="1">
            <a:off x="-1371942" y="325894"/>
            <a:ext cx="2743200" cy="2743200"/>
          </a:xfrm>
          <a:prstGeom prst="pie">
            <a:avLst>
              <a:gd name="adj1" fmla="val 16198680"/>
              <a:gd name="adj2" fmla="val 5398478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000" dirty="0"/>
          </a:p>
        </p:txBody>
      </p:sp>
      <p:sp>
        <p:nvSpPr>
          <p:cNvPr id="32" name="Rectangle 31"/>
          <p:cNvSpPr/>
          <p:nvPr/>
        </p:nvSpPr>
        <p:spPr>
          <a:xfrm>
            <a:off x="76200" y="1129359"/>
            <a:ext cx="923330" cy="1151658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pPr algn="ctr"/>
            <a:r>
              <a:rPr lang="en-US" sz="4800" dirty="0" smtClean="0">
                <a:latin typeface="Yanone Kaffeesatz Bold"/>
                <a:cs typeface="Yanone Kaffeesatz Bold"/>
              </a:rPr>
              <a:t>Client</a:t>
            </a:r>
            <a:endParaRPr lang="en-US" sz="4800" dirty="0">
              <a:latin typeface="Yanone Kaffeesatz Bold"/>
              <a:cs typeface="Yanone Kaffeesatz Bold"/>
            </a:endParaRPr>
          </a:p>
        </p:txBody>
      </p:sp>
      <p:sp>
        <p:nvSpPr>
          <p:cNvPr id="34" name="Pie 33"/>
          <p:cNvSpPr/>
          <p:nvPr/>
        </p:nvSpPr>
        <p:spPr>
          <a:xfrm>
            <a:off x="7772400" y="3719088"/>
            <a:ext cx="2743200" cy="2743200"/>
          </a:xfrm>
          <a:prstGeom prst="pie">
            <a:avLst>
              <a:gd name="adj1" fmla="val 5368388"/>
              <a:gd name="adj2" fmla="val 1620725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000"/>
          </a:p>
        </p:txBody>
      </p:sp>
      <p:sp>
        <p:nvSpPr>
          <p:cNvPr id="35" name="Rectangle 34"/>
          <p:cNvSpPr/>
          <p:nvPr/>
        </p:nvSpPr>
        <p:spPr>
          <a:xfrm>
            <a:off x="8152486" y="4413078"/>
            <a:ext cx="923330" cy="1277849"/>
          </a:xfrm>
          <a:prstGeom prst="rect">
            <a:avLst/>
          </a:prstGeom>
        </p:spPr>
        <p:txBody>
          <a:bodyPr vert="vert" wrap="none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Yanone Kaffeesatz Bold"/>
                <a:cs typeface="Yanone Kaffeesatz Bold"/>
              </a:rPr>
              <a:t>Server</a:t>
            </a:r>
            <a:endParaRPr lang="en-US" sz="4800" dirty="0">
              <a:solidFill>
                <a:schemeClr val="bg1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62200" y="4442328"/>
            <a:ext cx="5410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Yanone Kaffeesatz Bold"/>
                <a:cs typeface="Yanone Kaffeesatz Bold"/>
              </a:rPr>
              <a:t>[Really important producer</a:t>
            </a:r>
            <a:r>
              <a:rPr lang="en-US" sz="2800" dirty="0" smtClean="0">
                <a:latin typeface="Yanone Kaffeesatz Bold"/>
                <a:cs typeface="Yanone Kaffeesatz Bold"/>
              </a:rPr>
              <a:t>]</a:t>
            </a:r>
            <a:endParaRPr lang="en-US" sz="2800" dirty="0">
              <a:latin typeface="Yanone Kaffeesatz Bold"/>
              <a:cs typeface="Yanone Kaffeesatz Bold"/>
            </a:endParaRPr>
          </a:p>
          <a:p>
            <a:r>
              <a:rPr lang="en-US" sz="3600" dirty="0" smtClean="0">
                <a:latin typeface="Yanone Kaffeesatz Bold"/>
                <a:cs typeface="Yanone Kaffeesatz Bold"/>
              </a:rPr>
              <a:t>Thanks</a:t>
            </a:r>
            <a:r>
              <a:rPr lang="en-US" sz="3600" dirty="0" smtClean="0">
                <a:latin typeface="Yanone Kaffeesatz Bold"/>
                <a:cs typeface="Yanone Kaffeesatz Bold"/>
              </a:rPr>
              <a:t>. Get a number and stand in the line!</a:t>
            </a:r>
            <a:endParaRPr lang="en-US" sz="3600" dirty="0">
              <a:latin typeface="Yanone Kaffeesatz Bold"/>
              <a:cs typeface="Yanone Kaffeesatz 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47210" y="2843438"/>
            <a:ext cx="419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 smtClean="0">
                <a:latin typeface="Yanone Kaffeesatz Bold"/>
                <a:cs typeface="Yanone Kaffeesatz Bold"/>
              </a:rPr>
              <a:t>Who gets to decide the right thing?</a:t>
            </a:r>
            <a:endParaRPr lang="en-US" sz="4400" u="sng" dirty="0">
              <a:latin typeface="Yanone Kaffeesatz Bold"/>
              <a:cs typeface="Yanone Kaffeesatz 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13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51465" y="979029"/>
            <a:ext cx="59546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Yanone Kaffeesatz Bold"/>
                <a:cs typeface="Yanone Kaffeesatz Bold"/>
              </a:rPr>
              <a:t>[Really important </a:t>
            </a:r>
            <a:r>
              <a:rPr lang="en-US" sz="2800" dirty="0" smtClean="0">
                <a:latin typeface="Yanone Kaffeesatz Bold"/>
                <a:cs typeface="Yanone Kaffeesatz Bold"/>
              </a:rPr>
              <a:t>client]</a:t>
            </a:r>
          </a:p>
          <a:p>
            <a:r>
              <a:rPr lang="en-US" sz="3600" dirty="0" smtClean="0">
                <a:latin typeface="Yanone Kaffeesatz Bold"/>
                <a:cs typeface="Yanone Kaffeesatz Bold"/>
              </a:rPr>
              <a:t>Why don't you give me an API optimized for my use cases?</a:t>
            </a:r>
            <a:endParaRPr lang="en-US" sz="3600" dirty="0">
              <a:latin typeface="Yanone Kaffeesatz Bold"/>
              <a:cs typeface="Yanone Kaffeesatz Bold"/>
            </a:endParaRPr>
          </a:p>
        </p:txBody>
      </p:sp>
    </p:spTree>
    <p:extLst>
      <p:ext uri="{BB962C8B-B14F-4D97-AF65-F5344CB8AC3E}">
        <p14:creationId xmlns:p14="http://schemas.microsoft.com/office/powerpoint/2010/main" val="371344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40725" y="5173552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TCP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45898" y="4486014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HTTP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54093" y="2376192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Schemas, Media Types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898" y="3769645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Interfaces (Uniform, RPC)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45898" y="3066461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Formats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54093" y="1673604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Linking, Identity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254093" y="2349456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248741" y="3726950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240725" y="4459278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259445" y="930348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Discovery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259445" y="1606200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240725" y="5140036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240725" y="3041690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646737" y="957084"/>
            <a:ext cx="374316" cy="676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646737" y="1632936"/>
            <a:ext cx="374316" cy="716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646737" y="2349456"/>
            <a:ext cx="374316" cy="6766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46737" y="3014954"/>
            <a:ext cx="374316" cy="6766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652085" y="3681770"/>
            <a:ext cx="374316" cy="7265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652085" y="4408332"/>
            <a:ext cx="374316" cy="676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652085" y="5084988"/>
            <a:ext cx="374316" cy="71833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1824066" y="3689693"/>
            <a:ext cx="368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&gt;</a:t>
            </a:r>
            <a:endParaRPr lang="en-US" sz="4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14</a:t>
            </a:fld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32" y="3793399"/>
            <a:ext cx="1805405" cy="180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9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40725" y="5173552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TCP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45898" y="4486014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HTTP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54093" y="2376192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Schemas, Media Types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45898" y="3066461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Formats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54093" y="1673604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Linking, Identity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254093" y="2349456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248741" y="3726950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240725" y="4459278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259445" y="930348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Discovery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259445" y="1606200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240725" y="5140036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240725" y="3041690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646737" y="957084"/>
            <a:ext cx="374316" cy="676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646737" y="1632936"/>
            <a:ext cx="374316" cy="716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646737" y="2349456"/>
            <a:ext cx="374316" cy="6766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46737" y="3014954"/>
            <a:ext cx="374316" cy="6766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652085" y="4408332"/>
            <a:ext cx="374316" cy="676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652085" y="5084988"/>
            <a:ext cx="374316" cy="71833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1824066" y="2299421"/>
            <a:ext cx="368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&gt;</a:t>
            </a:r>
            <a:endParaRPr lang="en-US" sz="4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15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32" y="3793399"/>
            <a:ext cx="1805405" cy="180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40725" y="5173552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TCP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45898" y="4486014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HTTP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45898" y="3066461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Formats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54093" y="1673604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Linking, Identity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254093" y="2349456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248741" y="3726950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240725" y="4459278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259445" y="930348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Discovery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259445" y="1606200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240725" y="5140036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240725" y="3041690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646737" y="957084"/>
            <a:ext cx="374316" cy="676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646737" y="1632936"/>
            <a:ext cx="374316" cy="716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46737" y="3014954"/>
            <a:ext cx="374316" cy="6766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652085" y="4408332"/>
            <a:ext cx="374316" cy="676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652085" y="5084988"/>
            <a:ext cx="374316" cy="71833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1824066" y="1510709"/>
            <a:ext cx="368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&gt;</a:t>
            </a:r>
            <a:endParaRPr lang="en-US" sz="4400" dirty="0"/>
          </a:p>
        </p:txBody>
      </p:sp>
      <p:sp>
        <p:nvSpPr>
          <p:cNvPr id="30" name="TextBox 29"/>
          <p:cNvSpPr txBox="1"/>
          <p:nvPr/>
        </p:nvSpPr>
        <p:spPr>
          <a:xfrm flipH="1">
            <a:off x="1829418" y="807557"/>
            <a:ext cx="368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&gt;</a:t>
            </a:r>
            <a:endParaRPr lang="en-US" sz="4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16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32" y="3793399"/>
            <a:ext cx="1805405" cy="180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8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40725" y="5173552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TCP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45898" y="4486014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HTTP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45898" y="3801701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Formats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248741" y="3726950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240725" y="4459278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240725" y="5140036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646737" y="3750194"/>
            <a:ext cx="374316" cy="6766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652085" y="4408332"/>
            <a:ext cx="374316" cy="676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652085" y="5084988"/>
            <a:ext cx="374316" cy="71833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32" y="3793399"/>
            <a:ext cx="1805405" cy="180540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11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40725" y="5173552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TCP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45898" y="4486014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HTTP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45898" y="3801701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Formats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254093" y="2349456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240725" y="4459278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259445" y="1606200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240725" y="5140036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240725" y="3041690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646737" y="3691610"/>
            <a:ext cx="374316" cy="7753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652085" y="4408332"/>
            <a:ext cx="374316" cy="676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652085" y="5084988"/>
            <a:ext cx="374316" cy="71833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32" y="3793399"/>
            <a:ext cx="1805405" cy="1805405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254093" y="2376192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Orchestration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254093" y="1673604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Failure Recovery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259445" y="930348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Latency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45898" y="3066461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IO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46737" y="957084"/>
            <a:ext cx="374316" cy="6766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646737" y="1632936"/>
            <a:ext cx="374316" cy="7165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646737" y="2349456"/>
            <a:ext cx="374316" cy="6766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646737" y="3014954"/>
            <a:ext cx="374316" cy="6766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3332" y="1229896"/>
            <a:ext cx="1992566" cy="2005262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Smart Client</a:t>
            </a:r>
          </a:p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Code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53332" y="3726950"/>
            <a:ext cx="7767721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4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38" y="644525"/>
            <a:ext cx="4064000" cy="55118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90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"/>
            <a:ext cx="522713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6840" y="3413125"/>
            <a:ext cx="3257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Yanone Kaffeesatz Regular"/>
                <a:cs typeface="Yanone Kaffeesatz Regular"/>
              </a:rPr>
              <a:t>Subbu Allamaraju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785" y="4396454"/>
            <a:ext cx="1251856" cy="5121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1429" y="5028030"/>
            <a:ext cx="23255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anone Kaffeesatz Regular"/>
                <a:cs typeface="Yanone Kaffeesatz Regular"/>
              </a:rPr>
              <a:t>@</a:t>
            </a:r>
            <a:r>
              <a:rPr 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anone Kaffeesatz Regular"/>
                <a:cs typeface="Yanone Kaffeesatz Regular"/>
              </a:rPr>
              <a:t>sallamar</a:t>
            </a:r>
            <a:endParaRPr lang="en-US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Yanone Kaffeesatz Regular"/>
              <a:cs typeface="Yanone Kaffeesatz Regular"/>
            </a:endParaRPr>
          </a:p>
          <a:p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anone Kaffeesatz Regular"/>
                <a:cs typeface="Yanone Kaffeesatz Regular"/>
              </a:rPr>
              <a:t>github.com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Yanone Kaffeesatz Regular"/>
                <a:cs typeface="Yanone Kaffeesatz Regular"/>
              </a:rPr>
              <a:t>/s3u</a:t>
            </a:r>
          </a:p>
          <a:p>
            <a:endParaRPr lang="en-US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0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6549" y="-441158"/>
            <a:ext cx="14972632" cy="84221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68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66A8C-FE1C-2042-A099-40EABC16C8B8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120" y="815989"/>
            <a:ext cx="4308235" cy="21464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17472" y="3382522"/>
            <a:ext cx="64995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Yanone Kaffeesatz Regular"/>
                <a:cs typeface="Yanone Kaffeesatz Regular"/>
              </a:rPr>
              <a:t>https://</a:t>
            </a:r>
            <a:r>
              <a:rPr lang="en-US" sz="5400" dirty="0" err="1">
                <a:latin typeface="Yanone Kaffeesatz Regular"/>
                <a:cs typeface="Yanone Kaffeesatz Regular"/>
              </a:rPr>
              <a:t>github.com</a:t>
            </a:r>
            <a:r>
              <a:rPr lang="en-US" sz="5400" dirty="0">
                <a:latin typeface="Yanone Kaffeesatz Regular"/>
                <a:cs typeface="Yanone Kaffeesatz Regular"/>
              </a:rPr>
              <a:t>/</a:t>
            </a:r>
            <a:r>
              <a:rPr lang="en-US" sz="5400" dirty="0" err="1">
                <a:latin typeface="Yanone Kaffeesatz Regular"/>
                <a:cs typeface="Yanone Kaffeesatz Regular"/>
              </a:rPr>
              <a:t>ql-io</a:t>
            </a:r>
            <a:r>
              <a:rPr lang="en-US" sz="5400" dirty="0">
                <a:latin typeface="Yanone Kaffeesatz Regular"/>
                <a:cs typeface="Yanone Kaffeesatz Regular"/>
              </a:rPr>
              <a:t>/</a:t>
            </a:r>
            <a:r>
              <a:rPr lang="en-US" sz="5400" dirty="0" err="1" smtClean="0">
                <a:latin typeface="Yanone Kaffeesatz Regular"/>
                <a:cs typeface="Yanone Kaffeesatz Regular"/>
              </a:rPr>
              <a:t>ql.io</a:t>
            </a:r>
            <a:endParaRPr lang="en-US" sz="5400" dirty="0" smtClean="0">
              <a:latin typeface="Yanone Kaffeesatz Regular"/>
              <a:cs typeface="Yanone Kaffeesatz Regula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493" y="4802537"/>
            <a:ext cx="1560558" cy="6384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03051" y="4720788"/>
            <a:ext cx="37625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Yanone Kaffeesatz Regular"/>
                <a:cs typeface="Yanone Kaffeesatz Regular"/>
              </a:rPr>
              <a:t>Platform Engineering</a:t>
            </a:r>
            <a:endParaRPr lang="en-US" sz="4400" dirty="0">
              <a:latin typeface="Yanone Kaffeesatz Regular"/>
              <a:cs typeface="Yanone Kaffeesatz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59543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05525" y="2459786"/>
            <a:ext cx="77234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latin typeface="Yanone Kaffeesatz Regular"/>
                <a:cs typeface="Yanone Kaffeesatz Regular"/>
              </a:rPr>
              <a:t>A domain specific language for HTTP client programming</a:t>
            </a:r>
            <a:endParaRPr lang="en-US" sz="6000" dirty="0" smtClean="0">
              <a:latin typeface="Yanone Kaffeesatz Regular"/>
              <a:cs typeface="Yanone Kaffeesatz Regular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84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68" y="104277"/>
            <a:ext cx="5168900" cy="166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710" y="1912773"/>
            <a:ext cx="6350000" cy="2895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048" y="4987760"/>
            <a:ext cx="6108700" cy="18034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89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740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96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17476" y="4692628"/>
            <a:ext cx="64995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>
                <a:latin typeface="Yanone Kaffeesatz Regular"/>
                <a:cs typeface="Yanone Kaffeesatz Regular"/>
              </a:rPr>
              <a:t>http://</a:t>
            </a:r>
            <a:r>
              <a:rPr lang="en-US" sz="5400" dirty="0" err="1" smtClean="0">
                <a:latin typeface="Yanone Kaffeesatz Regular"/>
                <a:cs typeface="Yanone Kaffeesatz Regular"/>
              </a:rPr>
              <a:t>ql.io</a:t>
            </a:r>
            <a:r>
              <a:rPr lang="en-US" sz="5400" dirty="0" smtClean="0">
                <a:latin typeface="Yanone Kaffeesatz Regular"/>
                <a:cs typeface="Yanone Kaffeesatz Regular"/>
              </a:rPr>
              <a:t>/console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440822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08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0373" y="4371472"/>
            <a:ext cx="8871771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>
                <a:latin typeface="Yanone Kaffeesatz Regular"/>
                <a:cs typeface="Yanone Kaffeesatz Regular"/>
              </a:rPr>
              <a:t>A runtime designed for IO workloads</a:t>
            </a:r>
          </a:p>
          <a:p>
            <a:pPr algn="ctr"/>
            <a:r>
              <a:rPr lang="en-US" sz="5400" dirty="0" smtClean="0">
                <a:latin typeface="Yanone Kaffeesatz Regular"/>
                <a:cs typeface="Yanone Kaffeesatz Regular"/>
              </a:rPr>
              <a:t>Runs on </a:t>
            </a:r>
            <a:r>
              <a:rPr lang="en-US" sz="5400" dirty="0" err="1" smtClean="0">
                <a:latin typeface="Yanone Kaffeesatz Regular"/>
                <a:cs typeface="Yanone Kaffeesatz Regular"/>
              </a:rPr>
              <a:t>node.js</a:t>
            </a:r>
            <a:endParaRPr lang="en-US" sz="5400" dirty="0" smtClean="0">
              <a:latin typeface="Yanone Kaffeesatz Regular"/>
              <a:cs typeface="Yanone Kaffeesatz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3" y="427789"/>
            <a:ext cx="8871771" cy="390357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52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4452" y="2105529"/>
            <a:ext cx="720557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latin typeface="Yanone Kaffeesatz Regular"/>
                <a:cs typeface="Yanone Kaffeesatz Regular"/>
              </a:rPr>
              <a:t>1. </a:t>
            </a:r>
            <a:r>
              <a:rPr lang="en-US" sz="6600" dirty="0" err="1" smtClean="0">
                <a:latin typeface="Yanone Kaffeesatz Regular"/>
                <a:cs typeface="Yanone Kaffeesatz Regular"/>
              </a:rPr>
              <a:t>Interop</a:t>
            </a:r>
            <a:r>
              <a:rPr lang="en-US" sz="6600" dirty="0" smtClean="0">
                <a:latin typeface="Yanone Kaffeesatz Regular"/>
                <a:cs typeface="Yanone Kaffeesatz Regular"/>
              </a:rPr>
              <a:t> via HTTP</a:t>
            </a:r>
            <a:endParaRPr lang="en-US" sz="6600" dirty="0">
              <a:latin typeface="Yanone Kaffeesatz Regular"/>
              <a:cs typeface="Yanone Kaffeesatz Regula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15988" y="3664013"/>
            <a:ext cx="71640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latin typeface="Yanone Kaffeesatz Regular"/>
                <a:cs typeface="Yanone Kaffeesatz Regular"/>
              </a:rPr>
              <a:t>Support the protocol – but don't require style adherence</a:t>
            </a:r>
            <a:endParaRPr lang="en-US" sz="6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96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8207"/>
            <a:ext cx="8229600" cy="5658269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create 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table 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mytable1</a:t>
            </a:r>
            <a:endParaRPr lang="en-US" sz="24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 on select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 get from 'http://...';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create table 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mytable2</a:t>
            </a:r>
            <a:endParaRPr lang="en-US" sz="24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 on insert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 get from 'http://...&amp;do=create'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create table 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mytable3</a:t>
            </a:r>
            <a:endParaRPr lang="en-US" sz="24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 on delete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 post to 'http://...'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 using headers 'X-Do' = 'Delete'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189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1266" y="1303755"/>
            <a:ext cx="819484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latin typeface="Yanone Kaffeesatz Regular"/>
                <a:cs typeface="Yanone Kaffeesatz Regular"/>
              </a:rPr>
              <a:t>2. </a:t>
            </a:r>
            <a:r>
              <a:rPr lang="en-US" sz="6600" dirty="0" err="1" smtClean="0">
                <a:latin typeface="Yanone Kaffeesatz Regular"/>
                <a:cs typeface="Yanone Kaffeesatz Regular"/>
              </a:rPr>
              <a:t>Interop</a:t>
            </a:r>
            <a:r>
              <a:rPr lang="en-US" sz="6600" dirty="0" smtClean="0">
                <a:latin typeface="Yanone Kaffeesatz Regular"/>
                <a:cs typeface="Yanone Kaffeesatz Regular"/>
              </a:rPr>
              <a:t>  using common formats</a:t>
            </a:r>
            <a:endParaRPr lang="en-US" sz="6600" dirty="0">
              <a:latin typeface="Yanone Kaffeesatz Regular"/>
              <a:cs typeface="Yanone Kaffeesatz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77487" y="3641301"/>
            <a:ext cx="59941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latin typeface="Yanone Kaffeesatz Regular"/>
                <a:cs typeface="Yanone Kaffeesatz Regular"/>
              </a:rPr>
              <a:t>Agnostic of domain specific type systems</a:t>
            </a:r>
            <a:endParaRPr lang="en-US" sz="6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25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829683"/>
            <a:ext cx="2513262" cy="45741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2324" y="1690764"/>
            <a:ext cx="59756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 smtClean="0">
                <a:latin typeface="Yanone Kaffeesatz Regular"/>
                <a:cs typeface="Yanone Kaffeesatz Regular"/>
              </a:rPr>
              <a:t>How to build an </a:t>
            </a:r>
            <a:r>
              <a:rPr lang="en-US" sz="7200" dirty="0" smtClean="0">
                <a:latin typeface="Yanone Kaffeesatz Regular"/>
                <a:cs typeface="Yanone Kaffeesatz Regular"/>
              </a:rPr>
              <a:t>interoperable Programmable </a:t>
            </a:r>
            <a:r>
              <a:rPr lang="en-US" sz="7200" dirty="0" smtClean="0">
                <a:latin typeface="Yanone Kaffeesatz Regular"/>
                <a:cs typeface="Yanone Kaffeesatz Regular"/>
              </a:rPr>
              <a:t>Web?</a:t>
            </a:r>
            <a:endParaRPr lang="en-US" sz="7200" dirty="0">
              <a:latin typeface="Yanone Kaffeesatz Regular"/>
              <a:cs typeface="Yanone Kaffeesatz Regular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65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4840"/>
            <a:ext cx="8229600" cy="5654842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/* A table with a body template */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create table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bing.soap.search</a:t>
            </a:r>
            <a:endParaRPr lang="en-US" sz="24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  on 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select post to 'http://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api.bing.net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soap.asmx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'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  using 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defaults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appid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= 'xxx'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  using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bodyTemplate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'</a:t>
            </a:r>
            <a:r>
              <a:rPr lang="en-US" sz="2400" dirty="0" err="1" smtClean="0">
                <a:solidFill>
                  <a:srgbClr val="000000"/>
                </a:solidFill>
                <a:latin typeface="Consolas"/>
                <a:cs typeface="Consolas"/>
              </a:rPr>
              <a:t>bing.xml.mu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' </a:t>
            </a:r>
            <a:endParaRPr lang="en-US" sz="24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 type 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'application/xml'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  </a:t>
            </a:r>
            <a:r>
              <a:rPr lang="en-US" sz="2400" dirty="0" err="1" smtClean="0">
                <a:solidFill>
                  <a:srgbClr val="000000"/>
                </a:solidFill>
                <a:latin typeface="Consolas"/>
                <a:cs typeface="Consolas"/>
              </a:rPr>
              <a:t>resultset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'soapenv:Envelope.soapenv:Body.SearchResponse.parameters.Web.Results.WebResult'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59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66A8C-FE1C-2042-A099-40EABC16C8B8}" type="slidenum">
              <a:rPr lang="en-US" smtClean="0"/>
              <a:t>31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597665"/>
            <a:ext cx="8229600" cy="56784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 lnSpcReduction="10000"/>
          </a:bodyPr>
          <a:lstStyle/>
          <a:p>
            <a:pPr>
              <a:spcBef>
                <a:spcPct val="20000"/>
              </a:spcBef>
              <a:buFont typeface="Arial"/>
              <a:buNone/>
            </a:pP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soapenv:Envelope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xmlns:soapenv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="http://</a:t>
            </a:r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schemas.xmlsoap.org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/soap/envelope/"&gt;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  &lt;</a:t>
            </a:r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soapenv:Header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/&gt;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  &lt;</a:t>
            </a:r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soapenv:Body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    &lt;</a:t>
            </a:r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SearchRequest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xmlns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="http://</a:t>
            </a:r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schemas.microsoft.com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LiveSearch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/2008/03/Search"&gt;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      &lt;parameters&gt;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b="1" dirty="0">
                <a:solidFill>
                  <a:srgbClr val="000000"/>
                </a:solidFill>
                <a:latin typeface="Consolas"/>
                <a:cs typeface="Consolas"/>
              </a:rPr>
              <a:t>      {{#</a:t>
            </a:r>
            <a:r>
              <a:rPr lang="en-US" b="1" dirty="0" err="1">
                <a:solidFill>
                  <a:srgbClr val="000000"/>
                </a:solidFill>
                <a:latin typeface="Consolas"/>
                <a:cs typeface="Consolas"/>
              </a:rPr>
              <a:t>params</a:t>
            </a:r>
            <a:r>
              <a:rPr lang="en-US" b="1" dirty="0">
                <a:solidFill>
                  <a:srgbClr val="000000"/>
                </a:solidFill>
                <a:latin typeface="Consolas"/>
                <a:cs typeface="Consolas"/>
              </a:rPr>
              <a:t>}}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      &lt;Query&gt;</a:t>
            </a:r>
            <a:r>
              <a:rPr lang="en-US" b="1" dirty="0">
                <a:solidFill>
                  <a:srgbClr val="000000"/>
                </a:solidFill>
                <a:latin typeface="Consolas"/>
                <a:cs typeface="Consolas"/>
              </a:rPr>
              <a:t>{{q}}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&lt;/Query&gt;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      &lt;</a:t>
            </a:r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AppId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&gt;</a:t>
            </a:r>
            <a:r>
              <a:rPr lang="en-US" b="1" dirty="0">
                <a:solidFill>
                  <a:srgbClr val="000000"/>
                </a:solidFill>
                <a:latin typeface="Consolas"/>
                <a:cs typeface="Consolas"/>
              </a:rPr>
              <a:t>{{</a:t>
            </a:r>
            <a:r>
              <a:rPr lang="en-US" b="1" dirty="0" err="1">
                <a:solidFill>
                  <a:srgbClr val="000000"/>
                </a:solidFill>
                <a:latin typeface="Consolas"/>
                <a:cs typeface="Consolas"/>
              </a:rPr>
              <a:t>appid</a:t>
            </a:r>
            <a:r>
              <a:rPr lang="en-US" b="1" dirty="0">
                <a:solidFill>
                  <a:srgbClr val="000000"/>
                </a:solidFill>
                <a:latin typeface="Consolas"/>
                <a:cs typeface="Consolas"/>
              </a:rPr>
              <a:t>}}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&lt;/</a:t>
            </a:r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AppId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      </a:t>
            </a:r>
            <a:r>
              <a:rPr lang="en-US" b="1" dirty="0">
                <a:solidFill>
                  <a:srgbClr val="000000"/>
                </a:solidFill>
                <a:latin typeface="Consolas"/>
                <a:cs typeface="Consolas"/>
              </a:rPr>
              <a:t>{{/</a:t>
            </a:r>
            <a:r>
              <a:rPr lang="en-US" b="1" dirty="0" err="1">
                <a:solidFill>
                  <a:srgbClr val="000000"/>
                </a:solidFill>
                <a:latin typeface="Consolas"/>
                <a:cs typeface="Consolas"/>
              </a:rPr>
              <a:t>params</a:t>
            </a:r>
            <a:r>
              <a:rPr lang="en-US" b="1" dirty="0">
                <a:solidFill>
                  <a:srgbClr val="000000"/>
                </a:solidFill>
                <a:latin typeface="Consolas"/>
                <a:cs typeface="Consolas"/>
              </a:rPr>
              <a:t>}}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      &lt;Sources&gt;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        &lt;</a:t>
            </a:r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SourceType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&gt;Web&lt;/</a:t>
            </a:r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SourceType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      &lt;/Sources&gt;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      &lt;/parameters&gt;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    &lt;/</a:t>
            </a:r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SearchRequest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  &lt;/</a:t>
            </a:r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soapenv:Body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&lt;/</a:t>
            </a:r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soapenv:Envelope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7670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1264"/>
            <a:ext cx="8229600" cy="5654842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-- Form encoded body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create 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table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mytable</a:t>
            </a:r>
            <a:endParaRPr lang="en-US" sz="24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 on insert post to 'http://...'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 using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bodyTemplate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'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somefile.txt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'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   type 'application/x-www-form-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urlencoded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'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-- Or JSON</a:t>
            </a:r>
            <a:endParaRPr lang="en-US" sz="24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create table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mytable</a:t>
            </a:r>
            <a:endParaRPr lang="en-US" sz="24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 on update put to 'http://...'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 using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bodyTemplate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'</a:t>
            </a:r>
            <a:r>
              <a:rPr lang="en-US" sz="2400" dirty="0" err="1" smtClean="0">
                <a:solidFill>
                  <a:srgbClr val="000000"/>
                </a:solidFill>
                <a:latin typeface="Consolas"/>
                <a:cs typeface="Consolas"/>
              </a:rPr>
              <a:t>file.json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' 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type 'application/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json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'</a:t>
            </a:r>
            <a:endParaRPr lang="en-US" sz="2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0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66A8C-FE1C-2042-A099-40EABC16C8B8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1176868"/>
            <a:ext cx="8229600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  <a:latin typeface="Consolas"/>
                <a:cs typeface="Consolas"/>
              </a:rPr>
              <a:t>create</a:t>
            </a:r>
            <a:r>
              <a:rPr lang="en-US" sz="3600" dirty="0" smtClean="0">
                <a:latin typeface="Consolas"/>
                <a:cs typeface="Consolas"/>
              </a:rPr>
              <a:t> </a:t>
            </a:r>
            <a:r>
              <a:rPr lang="en-US" sz="3600" dirty="0">
                <a:solidFill>
                  <a:schemeClr val="tx2"/>
                </a:solidFill>
                <a:latin typeface="Consolas"/>
                <a:cs typeface="Consolas"/>
              </a:rPr>
              <a:t>table</a:t>
            </a:r>
            <a:r>
              <a:rPr lang="en-US" sz="3600" dirty="0" smtClean="0">
                <a:latin typeface="Consolas"/>
                <a:cs typeface="Consolas"/>
              </a:rPr>
              <a:t> {a name}</a:t>
            </a:r>
          </a:p>
          <a:p>
            <a:r>
              <a:rPr lang="en-US" sz="3600" dirty="0" smtClean="0">
                <a:solidFill>
                  <a:schemeClr val="tx2"/>
                </a:solidFill>
                <a:latin typeface="Consolas"/>
                <a:cs typeface="Consolas"/>
              </a:rPr>
              <a:t>on</a:t>
            </a:r>
            <a:r>
              <a:rPr lang="en-US" sz="3600" dirty="0" smtClean="0">
                <a:latin typeface="Consolas"/>
                <a:cs typeface="Consolas"/>
              </a:rPr>
              <a:t> {</a:t>
            </a:r>
            <a:r>
              <a:rPr lang="en-US" sz="3600" b="1" dirty="0" err="1" smtClean="0">
                <a:solidFill>
                  <a:srgbClr val="008000"/>
                </a:solidFill>
                <a:latin typeface="Consolas"/>
                <a:cs typeface="Consolas"/>
              </a:rPr>
              <a:t>select</a:t>
            </a:r>
            <a:r>
              <a:rPr lang="en-US" sz="3600" dirty="0" err="1" smtClean="0">
                <a:latin typeface="Consolas"/>
                <a:cs typeface="Consolas"/>
              </a:rPr>
              <a:t>|</a:t>
            </a:r>
            <a:r>
              <a:rPr lang="en-US" sz="3600" b="1" dirty="0" err="1">
                <a:solidFill>
                  <a:srgbClr val="008000"/>
                </a:solidFill>
                <a:latin typeface="Consolas"/>
                <a:cs typeface="Consolas"/>
              </a:rPr>
              <a:t>insert</a:t>
            </a:r>
            <a:r>
              <a:rPr lang="en-US" sz="3600" dirty="0" err="1" smtClean="0">
                <a:latin typeface="Consolas"/>
                <a:cs typeface="Consolas"/>
              </a:rPr>
              <a:t>|</a:t>
            </a:r>
            <a:r>
              <a:rPr lang="en-US" sz="3600" b="1" dirty="0" err="1" smtClean="0">
                <a:solidFill>
                  <a:srgbClr val="008000"/>
                </a:solidFill>
                <a:latin typeface="Consolas"/>
                <a:cs typeface="Consolas"/>
              </a:rPr>
              <a:t>update</a:t>
            </a:r>
            <a:r>
              <a:rPr lang="en-US" sz="3600" dirty="0" err="1" smtClean="0">
                <a:latin typeface="Consolas"/>
                <a:cs typeface="Consolas"/>
              </a:rPr>
              <a:t>|</a:t>
            </a:r>
            <a:r>
              <a:rPr lang="en-US" sz="3600" b="1" dirty="0" err="1">
                <a:solidFill>
                  <a:srgbClr val="008000"/>
                </a:solidFill>
                <a:latin typeface="Consolas"/>
                <a:cs typeface="Consolas"/>
              </a:rPr>
              <a:t>delete</a:t>
            </a:r>
            <a:r>
              <a:rPr lang="en-US" sz="3600" dirty="0" smtClean="0">
                <a:latin typeface="Consolas"/>
                <a:cs typeface="Consolas"/>
              </a:rPr>
              <a:t>}</a:t>
            </a:r>
          </a:p>
          <a:p>
            <a:r>
              <a:rPr lang="en-US" sz="3600" dirty="0">
                <a:latin typeface="Consolas"/>
                <a:cs typeface="Consolas"/>
              </a:rPr>
              <a:t> </a:t>
            </a:r>
            <a:r>
              <a:rPr lang="en-US" sz="3600" dirty="0" smtClean="0">
                <a:latin typeface="Consolas"/>
                <a:cs typeface="Consolas"/>
              </a:rPr>
              <a:t>  {</a:t>
            </a:r>
            <a:r>
              <a:rPr lang="en-US" sz="3600" b="1" dirty="0">
                <a:solidFill>
                  <a:srgbClr val="008000"/>
                </a:solidFill>
                <a:latin typeface="Consolas"/>
                <a:cs typeface="Consolas"/>
              </a:rPr>
              <a:t>get</a:t>
            </a:r>
            <a:r>
              <a:rPr lang="en-US" sz="3600" dirty="0" smtClean="0">
                <a:latin typeface="Consolas"/>
                <a:cs typeface="Consolas"/>
              </a:rPr>
              <a:t> </a:t>
            </a:r>
            <a:r>
              <a:rPr lang="en-US" sz="3600" dirty="0" err="1" smtClean="0">
                <a:latin typeface="Consolas"/>
                <a:cs typeface="Consolas"/>
              </a:rPr>
              <a:t>from|</a:t>
            </a:r>
            <a:r>
              <a:rPr lang="en-US" sz="3600" b="1" dirty="0" err="1">
                <a:solidFill>
                  <a:srgbClr val="008000"/>
                </a:solidFill>
                <a:latin typeface="Consolas"/>
                <a:cs typeface="Consolas"/>
              </a:rPr>
              <a:t>post</a:t>
            </a:r>
            <a:r>
              <a:rPr lang="en-US" sz="3600" dirty="0" smtClean="0">
                <a:latin typeface="Consolas"/>
                <a:cs typeface="Consolas"/>
              </a:rPr>
              <a:t> to|</a:t>
            </a:r>
          </a:p>
          <a:p>
            <a:r>
              <a:rPr lang="en-US" sz="3600" b="1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3600" b="1" dirty="0" smtClean="0">
                <a:solidFill>
                  <a:srgbClr val="008000"/>
                </a:solidFill>
                <a:latin typeface="Consolas"/>
                <a:cs typeface="Consolas"/>
              </a:rPr>
              <a:t>   put</a:t>
            </a:r>
            <a:r>
              <a:rPr lang="en-US" sz="3600" dirty="0" smtClean="0">
                <a:latin typeface="Consolas"/>
                <a:cs typeface="Consolas"/>
              </a:rPr>
              <a:t> </a:t>
            </a:r>
            <a:r>
              <a:rPr lang="en-US" sz="3600" dirty="0" err="1" smtClean="0">
                <a:latin typeface="Consolas"/>
                <a:cs typeface="Consolas"/>
              </a:rPr>
              <a:t>to|</a:t>
            </a:r>
            <a:r>
              <a:rPr lang="en-US" sz="3600" b="1" dirty="0" err="1">
                <a:solidFill>
                  <a:srgbClr val="008000"/>
                </a:solidFill>
                <a:latin typeface="Consolas"/>
                <a:cs typeface="Consolas"/>
              </a:rPr>
              <a:t>delete</a:t>
            </a:r>
            <a:r>
              <a:rPr lang="en-US" sz="3600" dirty="0" err="1" smtClean="0">
                <a:latin typeface="Consolas"/>
                <a:cs typeface="Consolas"/>
              </a:rPr>
              <a:t>|</a:t>
            </a:r>
            <a:r>
              <a:rPr lang="en-US" sz="3600" b="1" dirty="0" err="1">
                <a:solidFill>
                  <a:srgbClr val="008000"/>
                </a:solidFill>
                <a:latin typeface="Consolas"/>
                <a:cs typeface="Consolas"/>
              </a:rPr>
              <a:t>patch</a:t>
            </a:r>
            <a:r>
              <a:rPr lang="en-US" sz="3600" dirty="0" smtClean="0">
                <a:latin typeface="Consolas"/>
                <a:cs typeface="Consolas"/>
              </a:rPr>
              <a:t>} </a:t>
            </a:r>
          </a:p>
          <a:p>
            <a:r>
              <a:rPr lang="en-US" sz="3600" dirty="0">
                <a:latin typeface="Consolas"/>
                <a:cs typeface="Consolas"/>
              </a:rPr>
              <a:t> </a:t>
            </a:r>
            <a:r>
              <a:rPr lang="en-US" sz="3600" dirty="0" smtClean="0">
                <a:latin typeface="Consolas"/>
                <a:cs typeface="Consolas"/>
              </a:rPr>
              <a:t>  {a URI template}</a:t>
            </a:r>
          </a:p>
          <a:p>
            <a:r>
              <a:rPr lang="en-US" sz="3600" dirty="0" smtClean="0">
                <a:solidFill>
                  <a:schemeClr val="tx2"/>
                </a:solidFill>
                <a:latin typeface="Consolas"/>
                <a:cs typeface="Consolas"/>
              </a:rPr>
              <a:t>using</a:t>
            </a:r>
            <a:r>
              <a:rPr lang="en-US" sz="3600" dirty="0" smtClean="0">
                <a:latin typeface="Consolas"/>
                <a:cs typeface="Consolas"/>
              </a:rPr>
              <a:t> </a:t>
            </a:r>
            <a:r>
              <a:rPr lang="en-US" sz="3600" b="1" dirty="0" smtClean="0">
                <a:solidFill>
                  <a:srgbClr val="008000"/>
                </a:solidFill>
                <a:latin typeface="Consolas"/>
                <a:cs typeface="Consolas"/>
              </a:rPr>
              <a:t>headers</a:t>
            </a:r>
            <a:r>
              <a:rPr lang="en-US" sz="3600" dirty="0" smtClean="0">
                <a:latin typeface="Consolas"/>
                <a:cs typeface="Consolas"/>
              </a:rPr>
              <a:t> {name}={value}*</a:t>
            </a:r>
          </a:p>
          <a:p>
            <a:r>
              <a:rPr lang="en-US" sz="3600" dirty="0" smtClean="0">
                <a:solidFill>
                  <a:schemeClr val="tx2"/>
                </a:solidFill>
                <a:latin typeface="Consolas"/>
                <a:cs typeface="Consolas"/>
              </a:rPr>
              <a:t>using</a:t>
            </a:r>
            <a:r>
              <a:rPr lang="en-US" sz="3600" dirty="0" smtClean="0">
                <a:latin typeface="Consolas"/>
                <a:cs typeface="Consolas"/>
              </a:rPr>
              <a:t> </a:t>
            </a:r>
            <a:r>
              <a:rPr lang="en-US" sz="3600" b="1" dirty="0" err="1">
                <a:solidFill>
                  <a:srgbClr val="008000"/>
                </a:solidFill>
                <a:latin typeface="Consolas"/>
                <a:cs typeface="Consolas"/>
              </a:rPr>
              <a:t>bodyTemplate</a:t>
            </a:r>
            <a:r>
              <a:rPr lang="en-US" sz="3600" dirty="0" smtClean="0">
                <a:latin typeface="Consolas"/>
                <a:cs typeface="Consolas"/>
              </a:rPr>
              <a:t>={a file} </a:t>
            </a:r>
          </a:p>
          <a:p>
            <a:r>
              <a:rPr lang="en-US" sz="3600" dirty="0">
                <a:latin typeface="Consolas"/>
                <a:cs typeface="Consolas"/>
              </a:rPr>
              <a:t> </a:t>
            </a:r>
            <a:r>
              <a:rPr lang="en-US" sz="3600" dirty="0" smtClean="0">
                <a:latin typeface="Consolas"/>
                <a:cs typeface="Consolas"/>
              </a:rPr>
              <a:t>     </a:t>
            </a:r>
            <a:r>
              <a:rPr lang="en-US" sz="3600" dirty="0" smtClean="0">
                <a:solidFill>
                  <a:schemeClr val="tx2"/>
                </a:solidFill>
                <a:latin typeface="Consolas"/>
                <a:cs typeface="Consolas"/>
              </a:rPr>
              <a:t>type</a:t>
            </a:r>
            <a:r>
              <a:rPr lang="en-US" sz="3600" dirty="0" smtClean="0">
                <a:latin typeface="Consolas"/>
                <a:cs typeface="Consolas"/>
              </a:rPr>
              <a:t>={</a:t>
            </a:r>
            <a:r>
              <a:rPr lang="en-US" sz="3600" b="1" dirty="0" smtClean="0">
                <a:solidFill>
                  <a:srgbClr val="008000"/>
                </a:solidFill>
                <a:latin typeface="Consolas"/>
                <a:cs typeface="Consolas"/>
              </a:rPr>
              <a:t>media type</a:t>
            </a:r>
            <a:r>
              <a:rPr lang="en-US" sz="3600" dirty="0" smtClean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7178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66A8C-FE1C-2042-A099-40EABC16C8B8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1176868"/>
            <a:ext cx="8229600" cy="45243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 smtClean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create </a:t>
            </a:r>
            <a:r>
              <a:rPr lang="en-US" sz="3600" dirty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table</a:t>
            </a:r>
            <a:r>
              <a:rPr lang="en-US" sz="3600" dirty="0" smtClean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 </a:t>
            </a:r>
            <a:r>
              <a:rPr lang="en-US" sz="3600" dirty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{a name}</a:t>
            </a:r>
          </a:p>
          <a:p>
            <a:r>
              <a:rPr lang="en-US" sz="3600" dirty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on {</a:t>
            </a:r>
            <a:r>
              <a:rPr lang="en-US" sz="3600" dirty="0" err="1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select|insert|update|delete</a:t>
            </a:r>
            <a:r>
              <a:rPr lang="en-US" sz="3600" dirty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}</a:t>
            </a:r>
          </a:p>
          <a:p>
            <a:r>
              <a:rPr lang="en-US" sz="3600" dirty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 </a:t>
            </a:r>
            <a:r>
              <a:rPr lang="en-US" sz="3600" dirty="0" smtClean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  </a:t>
            </a:r>
            <a:r>
              <a:rPr lang="en-US" sz="3600" dirty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{</a:t>
            </a:r>
            <a:r>
              <a:rPr lang="en-US" sz="3600" b="1" dirty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get</a:t>
            </a:r>
            <a:r>
              <a:rPr lang="en-US" sz="3600" dirty="0" smtClean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 </a:t>
            </a:r>
            <a:r>
              <a:rPr lang="en-US" sz="3600" dirty="0" err="1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from|</a:t>
            </a:r>
            <a:r>
              <a:rPr lang="en-US" sz="3600" b="1" dirty="0" err="1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post</a:t>
            </a:r>
            <a:r>
              <a:rPr lang="en-US" sz="3600" dirty="0" smtClean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 </a:t>
            </a:r>
            <a:r>
              <a:rPr lang="en-US" sz="3600" dirty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to|</a:t>
            </a:r>
          </a:p>
          <a:p>
            <a:r>
              <a:rPr lang="en-US" sz="3600" b="1" dirty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 </a:t>
            </a:r>
            <a:r>
              <a:rPr lang="en-US" sz="3600" b="1" dirty="0" smtClean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   put</a:t>
            </a:r>
            <a:r>
              <a:rPr lang="en-US" sz="3600" dirty="0" smtClean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 </a:t>
            </a:r>
            <a:r>
              <a:rPr lang="en-US" sz="3600" dirty="0" err="1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to|</a:t>
            </a:r>
            <a:r>
              <a:rPr lang="en-US" sz="3600" b="1" dirty="0" err="1" smtClean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delete</a:t>
            </a:r>
            <a:r>
              <a:rPr lang="en-US" sz="3600" b="1" dirty="0" smtClean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 </a:t>
            </a:r>
            <a:r>
              <a:rPr lang="en-US" sz="3600" dirty="0" smtClean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| </a:t>
            </a:r>
            <a:r>
              <a:rPr lang="en-US" sz="3600" b="1" dirty="0" smtClean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patch</a:t>
            </a:r>
            <a:r>
              <a:rPr lang="en-US" sz="3600" dirty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}</a:t>
            </a:r>
            <a:r>
              <a:rPr lang="en-US" sz="3600" dirty="0" smtClean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 </a:t>
            </a:r>
          </a:p>
          <a:p>
            <a:r>
              <a:rPr lang="en-US" sz="3600" dirty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 </a:t>
            </a:r>
            <a:r>
              <a:rPr lang="en-US" sz="3600" dirty="0" smtClean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  {URI template}</a:t>
            </a:r>
          </a:p>
          <a:p>
            <a:r>
              <a:rPr lang="en-US" sz="3600" dirty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using </a:t>
            </a:r>
            <a:r>
              <a:rPr lang="en-US" sz="3600" b="1" dirty="0" smtClean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headers</a:t>
            </a:r>
            <a:r>
              <a:rPr lang="en-US" sz="3600" dirty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 {name}={value}*</a:t>
            </a:r>
          </a:p>
          <a:p>
            <a:r>
              <a:rPr lang="en-US" sz="3600" dirty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using </a:t>
            </a:r>
            <a:r>
              <a:rPr lang="en-US" sz="3600" b="1" dirty="0" err="1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bodyTemplate</a:t>
            </a:r>
            <a:r>
              <a:rPr lang="en-US" sz="3600" dirty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={a file} </a:t>
            </a:r>
          </a:p>
          <a:p>
            <a:r>
              <a:rPr lang="en-US" sz="3600" dirty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 </a:t>
            </a:r>
            <a:r>
              <a:rPr lang="en-US" sz="3600" dirty="0" smtClean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     type={</a:t>
            </a:r>
            <a:r>
              <a:rPr lang="en-US" sz="3600" b="1" dirty="0" smtClean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media type</a:t>
            </a:r>
            <a:r>
              <a:rPr lang="en-US" sz="3600" dirty="0" smtClean="0">
                <a:blipFill rotWithShape="0">
                  <a:blip r:embed="rId2"/>
                  <a:tile tx="0" ty="0" sx="100000" sy="100000" flip="none" algn="tl"/>
                </a:blipFill>
                <a:latin typeface="Consolas"/>
                <a:cs typeface="Consolas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61017" y="2286000"/>
            <a:ext cx="2976746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0000"/>
                </a:solidFill>
                <a:latin typeface="Consolas"/>
                <a:cs typeface="Consolas"/>
              </a:rPr>
              <a:t>HTTP method</a:t>
            </a:r>
            <a:endParaRPr lang="en-US" sz="3600" b="1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71600" y="3925669"/>
            <a:ext cx="1961444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0000"/>
                </a:solidFill>
                <a:latin typeface="Consolas"/>
                <a:cs typeface="Consolas"/>
              </a:rPr>
              <a:t>Headers</a:t>
            </a:r>
            <a:endParaRPr lang="en-US" sz="3600" b="1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1600" y="4440766"/>
            <a:ext cx="1199968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0000"/>
                </a:solidFill>
                <a:latin typeface="Consolas"/>
                <a:cs typeface="Consolas"/>
              </a:rPr>
              <a:t>Body</a:t>
            </a:r>
            <a:endParaRPr lang="en-US" sz="3600" b="1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74359" y="5023104"/>
            <a:ext cx="2722921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0000"/>
                </a:solidFill>
                <a:latin typeface="Consolas"/>
                <a:cs typeface="Consolas"/>
              </a:rPr>
              <a:t>Media </a:t>
            </a:r>
            <a:r>
              <a:rPr lang="en-US" sz="3600" b="1" dirty="0">
                <a:solidFill>
                  <a:srgbClr val="000000"/>
                </a:solidFill>
                <a:latin typeface="Consolas"/>
                <a:cs typeface="Consolas"/>
              </a:rPr>
              <a:t>type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71600" y="3392269"/>
            <a:ext cx="3230572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Consolas"/>
                <a:cs typeface="Consolas"/>
              </a:rPr>
              <a:t>URI template</a:t>
            </a:r>
          </a:p>
        </p:txBody>
      </p:sp>
    </p:spTree>
    <p:extLst>
      <p:ext uri="{BB962C8B-B14F-4D97-AF65-F5344CB8AC3E}">
        <p14:creationId xmlns:p14="http://schemas.microsoft.com/office/powerpoint/2010/main" val="3828504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1264"/>
            <a:ext cx="8229600" cy="5654842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-- A 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table with a monkey patch</a:t>
            </a:r>
            <a:endParaRPr lang="en-US" sz="24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create 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table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bitly.shorten</a:t>
            </a:r>
            <a:endParaRPr lang="en-US" sz="24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 on insert get from 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"..."</a:t>
            </a:r>
            <a:endParaRPr lang="en-US" sz="24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    using 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patch '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bitly.js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'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  on 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select get from 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"..."</a:t>
            </a:r>
            <a:endParaRPr lang="en-US" sz="24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    using 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patch '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bitly.js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'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/* </a:t>
            </a:r>
            <a:r>
              <a:rPr lang="en-US" sz="2400" dirty="0" err="1" smtClean="0">
                <a:solidFill>
                  <a:srgbClr val="000000"/>
                </a:solidFill>
                <a:latin typeface="Consolas"/>
                <a:cs typeface="Consolas"/>
              </a:rPr>
              <a:t>bitly.js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 A </a:t>
            </a:r>
            <a:r>
              <a:rPr lang="en-US" sz="2400" dirty="0" err="1" smtClean="0">
                <a:solidFill>
                  <a:srgbClr val="000000"/>
                </a:solidFill>
                <a:latin typeface="Consolas"/>
                <a:cs typeface="Consolas"/>
              </a:rPr>
              <a:t>Javascript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 monkey patch */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exports['patch status'] = function(options)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 return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args.body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? </a:t>
            </a:r>
            <a:endParaRPr lang="en-US" sz="24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     </a:t>
            </a:r>
            <a:r>
              <a:rPr lang="en-US" sz="2400" dirty="0" err="1" smtClean="0">
                <a:solidFill>
                  <a:srgbClr val="000000"/>
                </a:solidFill>
                <a:latin typeface="Consolas"/>
                <a:cs typeface="Consolas"/>
              </a:rPr>
              <a:t>args.body.status_code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 : 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200; </a:t>
            </a:r>
            <a:endParaRPr lang="en-US" sz="24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};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43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9817" y="1958808"/>
            <a:ext cx="81948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latin typeface="Yanone Kaffeesatz Regular"/>
                <a:cs typeface="Yanone Kaffeesatz Regular"/>
              </a:rPr>
              <a:t>3. SQL inspired constructs</a:t>
            </a:r>
            <a:endParaRPr lang="en-US" sz="6600" dirty="0">
              <a:latin typeface="Yanone Kaffeesatz Regular"/>
              <a:cs typeface="Yanone Kaffeesatz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77487" y="3641301"/>
            <a:ext cx="59941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latin typeface="Yanone Kaffeesatz Regular"/>
                <a:cs typeface="Yanone Kaffeesatz Regular"/>
              </a:rPr>
              <a:t>CRUD operations, filtering, joins</a:t>
            </a:r>
            <a:endParaRPr lang="en-US" sz="6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1264"/>
            <a:ext cx="8229600" cy="5654842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-- Get the complete response as JSON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select * from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google.geocode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where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address = 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'Brooklyn, NY'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-- Project fields</a:t>
            </a:r>
            <a:endParaRPr lang="en-US" sz="24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select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ProductID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[0].Value,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DetailsURL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StockPhotoURL</a:t>
            </a:r>
            <a:endParaRPr lang="en-US" sz="24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 from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eBay.FindProducts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 where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QueryKeywords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='mini cooper'</a:t>
            </a:r>
            <a:endParaRPr lang="en-US" sz="2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532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1264"/>
            <a:ext cx="8229600" cy="5654842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/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* Join datasets without enforcing identity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  across systems */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select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e.ItemID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as id,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e.Title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as title,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e.ViewItemURLForNaturalSearch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as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g.geometry.location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as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latlng</a:t>
            </a:r>
            <a:endParaRPr lang="en-US" sz="24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 from details  as e,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google.geocode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as g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 where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e.itemId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in (select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itemId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from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 </a:t>
            </a:r>
            <a:r>
              <a:rPr lang="en-US" sz="2400" dirty="0" err="1" smtClean="0">
                <a:solidFill>
                  <a:srgbClr val="000000"/>
                </a:solidFill>
                <a:latin typeface="Consolas"/>
                <a:cs typeface="Consolas"/>
              </a:rPr>
              <a:t>finditems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where keywords = "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iPad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and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g.address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/>
                <a:cs typeface="Consolas"/>
              </a:rPr>
              <a:t>e.Location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0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9817" y="1958808"/>
            <a:ext cx="81948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Yanone Kaffeesatz Regular"/>
                <a:cs typeface="Yanone Kaffeesatz Regular"/>
              </a:rPr>
              <a:t>4</a:t>
            </a:r>
            <a:r>
              <a:rPr lang="en-US" sz="6600" dirty="0" smtClean="0">
                <a:latin typeface="Yanone Kaffeesatz Regular"/>
                <a:cs typeface="Yanone Kaffeesatz Regular"/>
              </a:rPr>
              <a:t>. Orchestration</a:t>
            </a:r>
            <a:endParaRPr lang="en-US" sz="6600" dirty="0">
              <a:latin typeface="Yanone Kaffeesatz Regular"/>
              <a:cs typeface="Yanone Kaffeesatz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63062" y="3633023"/>
            <a:ext cx="68178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latin typeface="Yanone Kaffeesatz Regular"/>
                <a:cs typeface="Yanone Kaffeesatz Regular"/>
              </a:rPr>
              <a:t>Implicit sequential, scatter, parallel, forks and joins</a:t>
            </a:r>
            <a:endParaRPr lang="en-US" sz="6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70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3592" y="1372523"/>
            <a:ext cx="70472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 smtClean="0">
                <a:latin typeface="Yanone Kaffeesatz Regular"/>
                <a:cs typeface="Yanone Kaffeesatz Regular"/>
              </a:rPr>
              <a:t>Agreements</a:t>
            </a:r>
            <a:endParaRPr lang="en-US" sz="9600" dirty="0">
              <a:latin typeface="Yanone Kaffeesatz Regular"/>
              <a:cs typeface="Yanone Kaffeesatz Regula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3174331"/>
            <a:ext cx="4038600" cy="4038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71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1264"/>
            <a:ext cx="8229600" cy="5654842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-- Sequential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minis = select * from </a:t>
            </a:r>
            <a:r>
              <a:rPr lang="en-US" sz="2400" dirty="0" err="1">
                <a:latin typeface="Consolas"/>
                <a:cs typeface="Consolas"/>
              </a:rPr>
              <a:t>finditems</a:t>
            </a:r>
            <a:r>
              <a:rPr lang="en-US" sz="2400" dirty="0">
                <a:latin typeface="Consolas"/>
                <a:cs typeface="Consolas"/>
              </a:rPr>
              <a:t> where 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   keywords = 'mini cooper' limit 10;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return select </a:t>
            </a:r>
            <a:r>
              <a:rPr lang="en-US" sz="2400" dirty="0" err="1">
                <a:latin typeface="Consolas"/>
                <a:cs typeface="Consolas"/>
              </a:rPr>
              <a:t>PictureURL</a:t>
            </a:r>
            <a:r>
              <a:rPr lang="en-US" sz="2400" dirty="0">
                <a:latin typeface="Consolas"/>
                <a:cs typeface="Consolas"/>
              </a:rPr>
              <a:t> from details where 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   </a:t>
            </a:r>
            <a:r>
              <a:rPr lang="en-US" sz="2400" dirty="0" err="1">
                <a:latin typeface="Consolas"/>
                <a:cs typeface="Consolas"/>
              </a:rPr>
              <a:t>itemId</a:t>
            </a:r>
            <a:r>
              <a:rPr lang="en-US" sz="2400" dirty="0">
                <a:latin typeface="Consolas"/>
                <a:cs typeface="Consolas"/>
              </a:rPr>
              <a:t> = "{</a:t>
            </a:r>
            <a:r>
              <a:rPr lang="en-US" sz="2400" dirty="0" err="1">
                <a:latin typeface="Consolas"/>
                <a:cs typeface="Consolas"/>
              </a:rPr>
              <a:t>minis.itemId</a:t>
            </a:r>
            <a:r>
              <a:rPr lang="en-US" sz="2400" dirty="0">
                <a:latin typeface="Consolas"/>
                <a:cs typeface="Consolas"/>
              </a:rPr>
              <a:t>}"</a:t>
            </a:r>
            <a:r>
              <a:rPr lang="en-US" sz="2400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-- Or parallel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keyword = "</a:t>
            </a:r>
            <a:r>
              <a:rPr lang="en-US" sz="2400" dirty="0" err="1">
                <a:latin typeface="Consolas"/>
                <a:cs typeface="Consolas"/>
              </a:rPr>
              <a:t>ql.io</a:t>
            </a:r>
            <a:r>
              <a:rPr lang="en-US" sz="2400" dirty="0">
                <a:latin typeface="Consolas"/>
                <a:cs typeface="Consolas"/>
              </a:rPr>
              <a:t>";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web = select * from </a:t>
            </a:r>
            <a:r>
              <a:rPr lang="en-US" sz="2400" dirty="0" err="1">
                <a:latin typeface="Consolas"/>
                <a:cs typeface="Consolas"/>
              </a:rPr>
              <a:t>bing.search</a:t>
            </a:r>
            <a:r>
              <a:rPr lang="en-US" sz="2400" dirty="0">
                <a:latin typeface="Consolas"/>
                <a:cs typeface="Consolas"/>
              </a:rPr>
              <a:t> where q = "{keyword}";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tweets = select id as id, </a:t>
            </a:r>
            <a:r>
              <a:rPr lang="en-US" sz="2400" dirty="0" err="1">
                <a:latin typeface="Consolas"/>
                <a:cs typeface="Consolas"/>
              </a:rPr>
              <a:t>from_user_name</a:t>
            </a:r>
            <a:r>
              <a:rPr lang="en-US" sz="2400" dirty="0">
                <a:latin typeface="Consolas"/>
                <a:cs typeface="Consolas"/>
              </a:rPr>
              <a:t> as </a:t>
            </a:r>
            <a:r>
              <a:rPr lang="en-US" sz="2400" dirty="0" err="1">
                <a:latin typeface="Consolas"/>
                <a:cs typeface="Consolas"/>
              </a:rPr>
              <a:t>user_name</a:t>
            </a:r>
            <a:r>
              <a:rPr lang="en-US" sz="2400" dirty="0">
                <a:latin typeface="Consolas"/>
                <a:cs typeface="Consolas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   text as text  from </a:t>
            </a:r>
            <a:r>
              <a:rPr lang="en-US" sz="2400" dirty="0" err="1">
                <a:latin typeface="Consolas"/>
                <a:cs typeface="Consolas"/>
              </a:rPr>
              <a:t>twitter.search</a:t>
            </a:r>
            <a:r>
              <a:rPr lang="en-US" sz="2400" dirty="0">
                <a:latin typeface="Consolas"/>
                <a:cs typeface="Consolas"/>
              </a:rPr>
              <a:t> where q = "</a:t>
            </a:r>
            <a:r>
              <a:rPr lang="en-US" sz="2400" dirty="0" err="1">
                <a:latin typeface="Consolas"/>
                <a:cs typeface="Consolas"/>
              </a:rPr>
              <a:t>ql.io</a:t>
            </a:r>
            <a:r>
              <a:rPr lang="en-US" sz="2400" dirty="0">
                <a:latin typeface="Consolas"/>
                <a:cs typeface="Consolas"/>
              </a:rPr>
              <a:t>";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return {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 "keyword": "{keyword}",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 "web": "{web}",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 "tweets": "{tweets}"</a:t>
            </a: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}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43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1264"/>
            <a:ext cx="8229600" cy="5654842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 err="1">
                <a:latin typeface="Consolas"/>
                <a:cs typeface="Consolas"/>
              </a:rPr>
              <a:t>prodid</a:t>
            </a:r>
            <a:r>
              <a:rPr lang="en-US" sz="2400" dirty="0">
                <a:latin typeface="Consolas"/>
                <a:cs typeface="Consolas"/>
              </a:rPr>
              <a:t> = select </a:t>
            </a:r>
            <a:r>
              <a:rPr lang="en-US" sz="2400" dirty="0" err="1">
                <a:latin typeface="Consolas"/>
                <a:cs typeface="Consolas"/>
              </a:rPr>
              <a:t>ProductID</a:t>
            </a:r>
            <a:r>
              <a:rPr lang="en-US" sz="2400" dirty="0">
                <a:latin typeface="Consolas"/>
                <a:cs typeface="Consolas"/>
              </a:rPr>
              <a:t>[0].Value from </a:t>
            </a:r>
            <a:r>
              <a:rPr lang="en-US" sz="2400" dirty="0" err="1">
                <a:latin typeface="Consolas"/>
                <a:cs typeface="Consolas"/>
              </a:rPr>
              <a:t>eBay.FindProducts</a:t>
            </a:r>
            <a:r>
              <a:rPr lang="en-US" sz="2400" dirty="0">
                <a:latin typeface="Consolas"/>
                <a:cs typeface="Consolas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   where </a:t>
            </a:r>
            <a:r>
              <a:rPr lang="en-US" sz="2400" dirty="0" err="1">
                <a:latin typeface="Consolas"/>
                <a:cs typeface="Consolas"/>
              </a:rPr>
              <a:t>QueryKeywords</a:t>
            </a:r>
            <a:r>
              <a:rPr lang="en-US" sz="2400" dirty="0">
                <a:latin typeface="Consolas"/>
                <a:cs typeface="Consolas"/>
              </a:rPr>
              <a:t> = '</a:t>
            </a:r>
            <a:r>
              <a:rPr lang="en-US" sz="2400" dirty="0" err="1">
                <a:latin typeface="Consolas"/>
                <a:cs typeface="Consolas"/>
              </a:rPr>
              <a:t>macbook</a:t>
            </a:r>
            <a:r>
              <a:rPr lang="en-US" sz="2400" dirty="0">
                <a:latin typeface="Consolas"/>
                <a:cs typeface="Consolas"/>
              </a:rPr>
              <a:t> pro';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-- Scatters "n" requests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details = select * from </a:t>
            </a:r>
            <a:r>
              <a:rPr lang="en-US" sz="2400" dirty="0" err="1">
                <a:latin typeface="Consolas"/>
                <a:cs typeface="Consolas"/>
              </a:rPr>
              <a:t>eBay.ProductDetails</a:t>
            </a:r>
            <a:r>
              <a:rPr lang="en-US" sz="2400" dirty="0">
                <a:latin typeface="Consolas"/>
                <a:cs typeface="Consolas"/>
              </a:rPr>
              <a:t> where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   </a:t>
            </a:r>
            <a:r>
              <a:rPr lang="en-US" sz="2400" dirty="0" err="1">
                <a:latin typeface="Consolas"/>
                <a:cs typeface="Consolas"/>
              </a:rPr>
              <a:t>ProductID</a:t>
            </a:r>
            <a:r>
              <a:rPr lang="en-US" sz="2400" dirty="0">
                <a:latin typeface="Consolas"/>
                <a:cs typeface="Consolas"/>
              </a:rPr>
              <a:t> in ('{</a:t>
            </a:r>
            <a:r>
              <a:rPr lang="en-US" sz="2400" dirty="0" err="1">
                <a:latin typeface="Consolas"/>
                <a:cs typeface="Consolas"/>
              </a:rPr>
              <a:t>prodid</a:t>
            </a:r>
            <a:r>
              <a:rPr lang="en-US" sz="2400" dirty="0">
                <a:latin typeface="Consolas"/>
                <a:cs typeface="Consolas"/>
              </a:rPr>
              <a:t>}') and 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   </a:t>
            </a:r>
            <a:r>
              <a:rPr lang="en-US" sz="2400" dirty="0" err="1">
                <a:latin typeface="Consolas"/>
                <a:cs typeface="Consolas"/>
              </a:rPr>
              <a:t>ProductType</a:t>
            </a:r>
            <a:r>
              <a:rPr lang="en-US" sz="2400" dirty="0">
                <a:latin typeface="Consolas"/>
                <a:cs typeface="Consolas"/>
              </a:rPr>
              <a:t> = 'Reference';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-- Scatters "n" requests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reviews = select * from </a:t>
            </a:r>
            <a:r>
              <a:rPr lang="en-US" sz="2400" dirty="0" err="1">
                <a:latin typeface="Consolas"/>
                <a:cs typeface="Consolas"/>
              </a:rPr>
              <a:t>eBay.ProductReviews</a:t>
            </a:r>
            <a:r>
              <a:rPr lang="en-US" sz="2400" dirty="0">
                <a:latin typeface="Consolas"/>
                <a:cs typeface="Consolas"/>
              </a:rPr>
              <a:t> where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   </a:t>
            </a:r>
            <a:r>
              <a:rPr lang="en-US" sz="2400" dirty="0" err="1">
                <a:latin typeface="Consolas"/>
                <a:cs typeface="Consolas"/>
              </a:rPr>
              <a:t>ProductID</a:t>
            </a:r>
            <a:r>
              <a:rPr lang="en-US" sz="2400" dirty="0">
                <a:latin typeface="Consolas"/>
                <a:cs typeface="Consolas"/>
              </a:rPr>
              <a:t> in ('{</a:t>
            </a:r>
            <a:r>
              <a:rPr lang="en-US" sz="2400" dirty="0" err="1">
                <a:latin typeface="Consolas"/>
                <a:cs typeface="Consolas"/>
              </a:rPr>
              <a:t>prodid</a:t>
            </a:r>
            <a:r>
              <a:rPr lang="en-US" sz="2400" dirty="0">
                <a:latin typeface="Consolas"/>
                <a:cs typeface="Consolas"/>
              </a:rPr>
              <a:t>}') and 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   </a:t>
            </a:r>
            <a:r>
              <a:rPr lang="en-US" sz="2400" dirty="0" err="1">
                <a:latin typeface="Consolas"/>
                <a:cs typeface="Consolas"/>
              </a:rPr>
              <a:t>ProductType</a:t>
            </a:r>
            <a:r>
              <a:rPr lang="en-US" sz="2400" dirty="0">
                <a:latin typeface="Consolas"/>
                <a:cs typeface="Consolas"/>
              </a:rPr>
              <a:t> = 'Reference';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-- Gather, merge, and join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return select </a:t>
            </a:r>
            <a:r>
              <a:rPr lang="en-US" sz="2400" dirty="0" err="1">
                <a:latin typeface="Consolas"/>
                <a:cs typeface="Consolas"/>
              </a:rPr>
              <a:t>d.ProductID</a:t>
            </a:r>
            <a:r>
              <a:rPr lang="en-US" sz="2400" dirty="0">
                <a:latin typeface="Consolas"/>
                <a:cs typeface="Consolas"/>
              </a:rPr>
              <a:t>[0].Value as id, 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   </a:t>
            </a:r>
            <a:r>
              <a:rPr lang="en-US" sz="2400" dirty="0" err="1">
                <a:latin typeface="Consolas"/>
                <a:cs typeface="Consolas"/>
              </a:rPr>
              <a:t>d.Title</a:t>
            </a:r>
            <a:r>
              <a:rPr lang="en-US" sz="2400" dirty="0">
                <a:latin typeface="Consolas"/>
                <a:cs typeface="Consolas"/>
              </a:rPr>
              <a:t> as title, </a:t>
            </a:r>
            <a:r>
              <a:rPr lang="en-US" sz="2400" dirty="0" err="1">
                <a:latin typeface="Consolas"/>
                <a:cs typeface="Consolas"/>
              </a:rPr>
              <a:t>d.ReviewCount</a:t>
            </a:r>
            <a:r>
              <a:rPr lang="en-US" sz="2400" dirty="0">
                <a:latin typeface="Consolas"/>
                <a:cs typeface="Consolas"/>
              </a:rPr>
              <a:t> as </a:t>
            </a:r>
            <a:r>
              <a:rPr lang="en-US" sz="2400" dirty="0" err="1">
                <a:latin typeface="Consolas"/>
                <a:cs typeface="Consolas"/>
              </a:rPr>
              <a:t>reviewCount</a:t>
            </a:r>
            <a:r>
              <a:rPr lang="en-US" sz="2400" dirty="0">
                <a:latin typeface="Consolas"/>
                <a:cs typeface="Consolas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   </a:t>
            </a:r>
            <a:r>
              <a:rPr lang="en-US" sz="2400" dirty="0" err="1">
                <a:latin typeface="Consolas"/>
                <a:cs typeface="Consolas"/>
              </a:rPr>
              <a:t>r.ReviewDetails.AverageRating</a:t>
            </a:r>
            <a:r>
              <a:rPr lang="en-US" sz="2400" dirty="0">
                <a:latin typeface="Consolas"/>
                <a:cs typeface="Consolas"/>
              </a:rPr>
              <a:t> as rating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 from details as d, reviews as r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   where </a:t>
            </a:r>
            <a:r>
              <a:rPr lang="en-US" sz="2400" dirty="0" err="1">
                <a:latin typeface="Consolas"/>
                <a:cs typeface="Consolas"/>
              </a:rPr>
              <a:t>d.ProductID</a:t>
            </a:r>
            <a:r>
              <a:rPr lang="en-US" sz="2400" dirty="0">
                <a:latin typeface="Consolas"/>
                <a:cs typeface="Consolas"/>
              </a:rPr>
              <a:t>[0].Value = </a:t>
            </a:r>
            <a:r>
              <a:rPr lang="en-US" sz="2400" dirty="0" err="1" smtClean="0">
                <a:latin typeface="Consolas"/>
                <a:cs typeface="Consolas"/>
              </a:rPr>
              <a:t>r.ProductID.Value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63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1264"/>
            <a:ext cx="8229600" cy="5654842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-- An API that takes one ID at a time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create table </a:t>
            </a:r>
            <a:r>
              <a:rPr lang="en-US" sz="2400" dirty="0" err="1">
                <a:latin typeface="Consolas"/>
                <a:cs typeface="Consolas"/>
              </a:rPr>
              <a:t>eBay.ProductDetails</a:t>
            </a: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 on select get from "...&amp;...={^</a:t>
            </a:r>
            <a:r>
              <a:rPr lang="en-US" sz="2400" dirty="0" err="1">
                <a:latin typeface="Consolas"/>
                <a:cs typeface="Consolas"/>
              </a:rPr>
              <a:t>ProductID</a:t>
            </a:r>
            <a:r>
              <a:rPr lang="en-US" sz="2400" dirty="0">
                <a:latin typeface="Consolas"/>
                <a:cs typeface="Consolas"/>
              </a:rPr>
              <a:t>}"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 ... 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 </a:t>
            </a:r>
            <a:r>
              <a:rPr lang="en-US" sz="2400" dirty="0" err="1">
                <a:latin typeface="Consolas"/>
                <a:cs typeface="Consolas"/>
              </a:rPr>
              <a:t>resultset</a:t>
            </a:r>
            <a:r>
              <a:rPr lang="en-US" sz="2400" dirty="0">
                <a:latin typeface="Consolas"/>
                <a:cs typeface="Consolas"/>
              </a:rPr>
              <a:t> 'Product';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-- A batch API – takes </a:t>
            </a:r>
            <a:r>
              <a:rPr lang="en-US" sz="2400" dirty="0" err="1">
                <a:latin typeface="Consolas"/>
                <a:cs typeface="Consolas"/>
              </a:rPr>
              <a:t>upto</a:t>
            </a:r>
            <a:r>
              <a:rPr lang="en-US" sz="2400" dirty="0">
                <a:latin typeface="Consolas"/>
                <a:cs typeface="Consolas"/>
              </a:rPr>
              <a:t> 20 IDs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create table details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 on select get from "...&amp;</a:t>
            </a:r>
            <a:r>
              <a:rPr lang="en-US" sz="2400" dirty="0" err="1">
                <a:latin typeface="Consolas"/>
                <a:cs typeface="Consolas"/>
              </a:rPr>
              <a:t>ItemID</a:t>
            </a:r>
            <a:r>
              <a:rPr lang="en-US" sz="2400" dirty="0">
                <a:latin typeface="Consolas"/>
                <a:cs typeface="Consolas"/>
              </a:rPr>
              <a:t>={20|itemId}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 ...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 </a:t>
            </a:r>
            <a:r>
              <a:rPr lang="en-US" sz="2400" dirty="0" err="1">
                <a:latin typeface="Consolas"/>
                <a:cs typeface="Consolas"/>
              </a:rPr>
              <a:t>resultset</a:t>
            </a:r>
            <a:r>
              <a:rPr lang="en-US" sz="2400" dirty="0">
                <a:latin typeface="Consolas"/>
                <a:cs typeface="Consolas"/>
              </a:rPr>
              <a:t> 'Item';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2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9144000" cy="303053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77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9817" y="1958808"/>
            <a:ext cx="81948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latin typeface="Yanone Kaffeesatz Regular"/>
                <a:cs typeface="Yanone Kaffeesatz Regular"/>
              </a:rPr>
              <a:t>5. Failure Modes</a:t>
            </a:r>
            <a:endParaRPr lang="en-US" sz="6600" dirty="0">
              <a:latin typeface="Yanone Kaffeesatz Regular"/>
              <a:cs typeface="Yanone Kaffeesatz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63062" y="3633023"/>
            <a:ext cx="68178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latin typeface="Yanone Kaffeesatz Regular"/>
                <a:cs typeface="Yanone Kaffeesatz Regular"/>
              </a:rPr>
              <a:t>Timeouts, back-off and recovery</a:t>
            </a:r>
            <a:endParaRPr lang="en-US" sz="6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02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81264"/>
            <a:ext cx="8229600" cy="56548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>
                <a:latin typeface="Consolas"/>
                <a:cs typeface="Consolas"/>
              </a:rPr>
              <a:t>-- Timeout on idle sockets </a:t>
            </a:r>
          </a:p>
          <a:p>
            <a:pPr marL="0" indent="0">
              <a:buFont typeface="Arial"/>
              <a:buNone/>
            </a:pPr>
            <a:r>
              <a:rPr lang="en-US" sz="2400" dirty="0" smtClean="0">
                <a:latin typeface="Consolas"/>
                <a:cs typeface="Consolas"/>
              </a:rPr>
              <a:t>-- Retry once for idempotent statements</a:t>
            </a:r>
          </a:p>
          <a:p>
            <a:pPr marL="0" indent="0">
              <a:buFont typeface="Arial"/>
              <a:buNone/>
            </a:pPr>
            <a:r>
              <a:rPr lang="en-US" sz="2400" dirty="0" smtClean="0">
                <a:latin typeface="Consolas"/>
                <a:cs typeface="Consolas"/>
              </a:rPr>
              <a:t>select id, </a:t>
            </a:r>
            <a:r>
              <a:rPr lang="en-US" sz="2400" dirty="0" err="1" smtClean="0">
                <a:latin typeface="Consolas"/>
                <a:cs typeface="Consolas"/>
              </a:rPr>
              <a:t>img</a:t>
            </a:r>
            <a:r>
              <a:rPr lang="en-US" sz="2400" dirty="0" smtClean="0">
                <a:latin typeface="Consolas"/>
                <a:cs typeface="Consolas"/>
              </a:rPr>
              <a:t> from recommendations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 timeout 100</a:t>
            </a:r>
          </a:p>
          <a:p>
            <a:pPr marL="0" indent="0">
              <a:buFont typeface="Arial"/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r>
              <a:rPr lang="en-US" sz="2400" dirty="0" smtClean="0">
                <a:latin typeface="Consolas"/>
                <a:cs typeface="Consolas"/>
              </a:rPr>
              <a:t>-- On three successive failures, </a:t>
            </a:r>
            <a:r>
              <a:rPr lang="en-US" sz="2400" dirty="0" err="1" smtClean="0">
                <a:latin typeface="Consolas"/>
                <a:cs typeface="Consolas"/>
              </a:rPr>
              <a:t>backoff</a:t>
            </a:r>
            <a:r>
              <a:rPr lang="en-US" sz="2400" dirty="0" smtClean="0">
                <a:latin typeface="Consolas"/>
                <a:cs typeface="Consolas"/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sz="2400" dirty="0" smtClean="0">
                <a:latin typeface="Consolas"/>
                <a:cs typeface="Consolas"/>
              </a:rPr>
              <a:t>-- for 100 – 2000 </a:t>
            </a:r>
            <a:r>
              <a:rPr lang="en-US" sz="2400" dirty="0" err="1" smtClean="0">
                <a:latin typeface="Consolas"/>
                <a:cs typeface="Consolas"/>
              </a:rPr>
              <a:t>msec</a:t>
            </a:r>
            <a:endParaRPr lang="en-US" sz="2400" dirty="0" smtClean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r>
              <a:rPr lang="en-US" sz="2400" dirty="0" smtClean="0">
                <a:latin typeface="Consolas"/>
                <a:cs typeface="Consolas"/>
              </a:rPr>
              <a:t>select id, </a:t>
            </a:r>
            <a:r>
              <a:rPr lang="en-US" sz="2400" dirty="0" err="1" smtClean="0">
                <a:latin typeface="Consolas"/>
                <a:cs typeface="Consolas"/>
              </a:rPr>
              <a:t>img</a:t>
            </a:r>
            <a:r>
              <a:rPr lang="en-US" sz="2400" dirty="0" smtClean="0">
                <a:latin typeface="Consolas"/>
                <a:cs typeface="Consolas"/>
              </a:rPr>
              <a:t> from recommendations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 timeout 100 </a:t>
            </a:r>
            <a:r>
              <a:rPr lang="en-US" sz="2400" dirty="0" err="1" smtClean="0">
                <a:latin typeface="Consolas"/>
                <a:cs typeface="Consolas"/>
              </a:rPr>
              <a:t>minDelay</a:t>
            </a:r>
            <a:r>
              <a:rPr lang="en-US" sz="2400" dirty="0" smtClean="0">
                <a:latin typeface="Consolas"/>
                <a:cs typeface="Consolas"/>
              </a:rPr>
              <a:t> 100 </a:t>
            </a:r>
            <a:r>
              <a:rPr lang="en-US" sz="2400" dirty="0" err="1" smtClean="0">
                <a:latin typeface="Consolas"/>
                <a:cs typeface="Consolas"/>
              </a:rPr>
              <a:t>maxDelay</a:t>
            </a:r>
            <a:r>
              <a:rPr lang="en-US" sz="2400" dirty="0" smtClean="0">
                <a:latin typeface="Consolas"/>
                <a:cs typeface="Consolas"/>
              </a:rPr>
              <a:t> 2000</a:t>
            </a:r>
          </a:p>
          <a:p>
            <a:pPr marL="0" indent="0">
              <a:buFont typeface="Arial"/>
              <a:buNone/>
            </a:pP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7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81264"/>
            <a:ext cx="8229600" cy="56548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>
                <a:latin typeface="Consolas"/>
                <a:cs typeface="Consolas"/>
              </a:rPr>
              <a:t>-- Use a fallback </a:t>
            </a:r>
          </a:p>
          <a:p>
            <a:pPr marL="0" indent="0">
              <a:buFont typeface="Arial"/>
              <a:buNone/>
            </a:pPr>
            <a:r>
              <a:rPr lang="en-US" sz="2400" dirty="0" smtClean="0">
                <a:latin typeface="Consolas"/>
                <a:cs typeface="Consolas"/>
              </a:rPr>
              <a:t>select id as id, </a:t>
            </a:r>
            <a:r>
              <a:rPr lang="en-US" sz="2400" dirty="0" err="1" smtClean="0">
                <a:latin typeface="Consolas"/>
                <a:cs typeface="Consolas"/>
              </a:rPr>
              <a:t>item_url</a:t>
            </a:r>
            <a:r>
              <a:rPr lang="en-US" sz="2400" dirty="0" smtClean="0">
                <a:latin typeface="Consolas"/>
                <a:cs typeface="Consolas"/>
              </a:rPr>
              <a:t> as </a:t>
            </a:r>
            <a:r>
              <a:rPr lang="en-US" sz="2400" dirty="0" err="1" smtClean="0">
                <a:latin typeface="Consolas"/>
                <a:cs typeface="Consolas"/>
              </a:rPr>
              <a:t>img</a:t>
            </a:r>
            <a:r>
              <a:rPr lang="en-US" sz="2400" dirty="0" smtClean="0">
                <a:latin typeface="Consolas"/>
                <a:cs typeface="Consolas"/>
              </a:rPr>
              <a:t> 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 from recommendations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 timeout 100 </a:t>
            </a:r>
          </a:p>
          <a:p>
            <a:pPr marL="0" indent="0">
              <a:buFont typeface="Arial"/>
              <a:buNone/>
            </a:pPr>
            <a:r>
              <a:rPr lang="en-US" sz="2400" dirty="0" smtClean="0">
                <a:latin typeface="Consolas"/>
                <a:cs typeface="Consolas"/>
              </a:rPr>
              <a:t>  |</a:t>
            </a:r>
            <a:r>
              <a:rPr lang="en-US" sz="2400" dirty="0" smtClean="0">
                <a:latin typeface="Consolas"/>
                <a:cs typeface="Consolas"/>
              </a:rPr>
              <a:t>|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select </a:t>
            </a:r>
            <a:r>
              <a:rPr lang="en-US" sz="2400" dirty="0" smtClean="0">
                <a:latin typeface="Consolas"/>
                <a:cs typeface="Consolas"/>
              </a:rPr>
              <a:t>ID as id, </a:t>
            </a:r>
            <a:r>
              <a:rPr lang="en-US" sz="2400" dirty="0" err="1" smtClean="0">
                <a:latin typeface="Consolas"/>
                <a:cs typeface="Consolas"/>
              </a:rPr>
              <a:t>deal_url</a:t>
            </a:r>
            <a:r>
              <a:rPr lang="en-US" sz="2400" dirty="0" smtClean="0">
                <a:latin typeface="Consolas"/>
                <a:cs typeface="Consolas"/>
              </a:rPr>
              <a:t> as </a:t>
            </a:r>
            <a:r>
              <a:rPr lang="en-US" sz="2400" dirty="0" err="1" smtClean="0">
                <a:latin typeface="Consolas"/>
                <a:cs typeface="Consolas"/>
              </a:rPr>
              <a:t>img</a:t>
            </a:r>
            <a:endParaRPr lang="en-US" sz="2400" dirty="0" smtClean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  from </a:t>
            </a:r>
            <a:r>
              <a:rPr lang="en-US" sz="2400" dirty="0" smtClean="0">
                <a:latin typeface="Consolas"/>
                <a:cs typeface="Consolas"/>
              </a:rPr>
              <a:t>deals;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27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9817" y="1958808"/>
            <a:ext cx="81948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latin typeface="Yanone Kaffeesatz Regular"/>
                <a:cs typeface="Yanone Kaffeesatz Regular"/>
              </a:rPr>
              <a:t>6. Interface</a:t>
            </a:r>
            <a:endParaRPr lang="en-US" sz="6600" dirty="0">
              <a:latin typeface="Yanone Kaffeesatz Regular"/>
              <a:cs typeface="Yanone Kaffeesatz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63062" y="3633023"/>
            <a:ext cx="68178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latin typeface="Yanone Kaffeesatz Regular"/>
                <a:cs typeface="Yanone Kaffeesatz Regular"/>
              </a:rPr>
              <a:t>Consumer-specified</a:t>
            </a:r>
            <a:endParaRPr lang="en-US" sz="6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56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8207"/>
            <a:ext cx="8229600" cy="5658269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err="1">
                <a:latin typeface="Consolas"/>
                <a:cs typeface="Consolas"/>
              </a:rPr>
              <a:t>var</a:t>
            </a:r>
            <a:r>
              <a:rPr lang="en-US" sz="1800" dirty="0">
                <a:latin typeface="Consolas"/>
                <a:cs typeface="Consolas"/>
              </a:rPr>
              <a:t> Engine = require('</a:t>
            </a:r>
            <a:r>
              <a:rPr lang="en-US" sz="1800" dirty="0" err="1">
                <a:latin typeface="Consolas"/>
                <a:cs typeface="Consolas"/>
              </a:rPr>
              <a:t>ql.io</a:t>
            </a:r>
            <a:r>
              <a:rPr lang="en-US" sz="1800" dirty="0">
                <a:latin typeface="Consolas"/>
                <a:cs typeface="Consolas"/>
              </a:rPr>
              <a:t>-engine'),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    </a:t>
            </a:r>
            <a:r>
              <a:rPr lang="en-US" sz="1800" dirty="0" err="1">
                <a:latin typeface="Consolas"/>
                <a:cs typeface="Consolas"/>
              </a:rPr>
              <a:t>fs</a:t>
            </a:r>
            <a:r>
              <a:rPr lang="en-US" sz="1800" dirty="0">
                <a:latin typeface="Consolas"/>
                <a:cs typeface="Consolas"/>
              </a:rPr>
              <a:t> = require('</a:t>
            </a:r>
            <a:r>
              <a:rPr lang="en-US" sz="1800" dirty="0" err="1">
                <a:latin typeface="Consolas"/>
                <a:cs typeface="Consolas"/>
              </a:rPr>
              <a:t>fs</a:t>
            </a:r>
            <a:r>
              <a:rPr lang="en-US" sz="1800" dirty="0">
                <a:latin typeface="Consolas"/>
                <a:cs typeface="Consolas"/>
              </a:rPr>
              <a:t>')</a:t>
            </a:r>
            <a:r>
              <a:rPr lang="en-US" sz="1800" dirty="0" smtClean="0">
                <a:latin typeface="Consolas"/>
                <a:cs typeface="Consolas"/>
              </a:rPr>
              <a:t>;</a:t>
            </a: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 err="1">
                <a:latin typeface="Consolas"/>
                <a:cs typeface="Consolas"/>
              </a:rPr>
              <a:t>var</a:t>
            </a:r>
            <a:r>
              <a:rPr lang="en-US" sz="1800" dirty="0">
                <a:latin typeface="Consolas"/>
                <a:cs typeface="Consolas"/>
              </a:rPr>
              <a:t> engine = new Engine({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    tables : __</a:t>
            </a:r>
            <a:r>
              <a:rPr lang="en-US" sz="1800" dirty="0" err="1">
                <a:latin typeface="Consolas"/>
                <a:cs typeface="Consolas"/>
              </a:rPr>
              <a:t>dirname</a:t>
            </a:r>
            <a:r>
              <a:rPr lang="en-US" sz="1800" dirty="0">
                <a:latin typeface="Consolas"/>
                <a:cs typeface="Consolas"/>
              </a:rPr>
              <a:t> + '/../tables',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    </a:t>
            </a:r>
            <a:r>
              <a:rPr lang="en-US" sz="1800" dirty="0" err="1">
                <a:latin typeface="Consolas"/>
                <a:cs typeface="Consolas"/>
              </a:rPr>
              <a:t>config</a:t>
            </a:r>
            <a:r>
              <a:rPr lang="en-US" sz="1800" dirty="0">
                <a:latin typeface="Consolas"/>
                <a:cs typeface="Consolas"/>
              </a:rPr>
              <a:t>: __</a:t>
            </a:r>
            <a:r>
              <a:rPr lang="en-US" sz="1800" dirty="0" err="1">
                <a:latin typeface="Consolas"/>
                <a:cs typeface="Consolas"/>
              </a:rPr>
              <a:t>dirname</a:t>
            </a:r>
            <a:r>
              <a:rPr lang="en-US" sz="1800" dirty="0">
                <a:latin typeface="Consolas"/>
                <a:cs typeface="Consolas"/>
              </a:rPr>
              <a:t> + '/../</a:t>
            </a:r>
            <a:r>
              <a:rPr lang="en-US" sz="1800" dirty="0" err="1">
                <a:latin typeface="Consolas"/>
                <a:cs typeface="Consolas"/>
              </a:rPr>
              <a:t>config</a:t>
            </a:r>
            <a:r>
              <a:rPr lang="en-US" sz="1800" dirty="0">
                <a:latin typeface="Consolas"/>
                <a:cs typeface="Consolas"/>
              </a:rPr>
              <a:t>/</a:t>
            </a:r>
            <a:r>
              <a:rPr lang="en-US" sz="1800" dirty="0" err="1">
                <a:latin typeface="Consolas"/>
                <a:cs typeface="Consolas"/>
              </a:rPr>
              <a:t>dev.json</a:t>
            </a:r>
            <a:r>
              <a:rPr lang="en-US" sz="1800" dirty="0">
                <a:latin typeface="Consolas"/>
                <a:cs typeface="Consolas"/>
              </a:rPr>
              <a:t>'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})</a:t>
            </a:r>
            <a:r>
              <a:rPr lang="en-US" sz="1800" dirty="0" smtClean="0">
                <a:latin typeface="Consolas"/>
                <a:cs typeface="Consolas"/>
              </a:rPr>
              <a:t>;</a:t>
            </a: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 err="1">
                <a:latin typeface="Consolas"/>
                <a:cs typeface="Consolas"/>
              </a:rPr>
              <a:t>var</a:t>
            </a:r>
            <a:r>
              <a:rPr lang="en-US" sz="1800" dirty="0">
                <a:latin typeface="Consolas"/>
                <a:cs typeface="Consolas"/>
              </a:rPr>
              <a:t> script = </a:t>
            </a:r>
            <a:r>
              <a:rPr lang="en-US" sz="1800" dirty="0" err="1">
                <a:latin typeface="Consolas"/>
                <a:cs typeface="Consolas"/>
              </a:rPr>
              <a:t>fs.readFileSync</a:t>
            </a:r>
            <a:r>
              <a:rPr lang="en-US" sz="1800" dirty="0">
                <a:latin typeface="Consolas"/>
                <a:cs typeface="Consolas"/>
              </a:rPr>
              <a:t>(__</a:t>
            </a:r>
            <a:r>
              <a:rPr lang="en-US" sz="1800" dirty="0" err="1">
                <a:latin typeface="Consolas"/>
                <a:cs typeface="Consolas"/>
              </a:rPr>
              <a:t>dirname</a:t>
            </a:r>
            <a:r>
              <a:rPr lang="en-US" sz="1800" dirty="0">
                <a:latin typeface="Consolas"/>
                <a:cs typeface="Consolas"/>
              </a:rPr>
              <a:t> + '</a:t>
            </a:r>
            <a:r>
              <a:rPr lang="en-US" sz="1800" dirty="0" smtClean="0">
                <a:latin typeface="Consolas"/>
                <a:cs typeface="Consolas"/>
              </a:rPr>
              <a:t>/</a:t>
            </a:r>
            <a:r>
              <a:rPr lang="en-US" sz="1800" dirty="0" err="1" smtClean="0">
                <a:latin typeface="Consolas"/>
                <a:cs typeface="Consolas"/>
              </a:rPr>
              <a:t>some.ql</a:t>
            </a:r>
            <a:r>
              <a:rPr lang="en-US" sz="1800" dirty="0">
                <a:latin typeface="Consolas"/>
                <a:cs typeface="Consolas"/>
              </a:rPr>
              <a:t>', 'UTF-8')</a:t>
            </a:r>
            <a:r>
              <a:rPr lang="en-US" sz="1800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/>
                <a:cs typeface="Consolas"/>
              </a:rPr>
              <a:t>// Exec the script</a:t>
            </a: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 err="1">
                <a:latin typeface="Consolas"/>
                <a:cs typeface="Consolas"/>
              </a:rPr>
              <a:t>engine.execute</a:t>
            </a:r>
            <a:r>
              <a:rPr lang="en-US" sz="1800" dirty="0">
                <a:latin typeface="Consolas"/>
                <a:cs typeface="Consolas"/>
              </a:rPr>
              <a:t>(script, function(emitter) {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    </a:t>
            </a:r>
            <a:r>
              <a:rPr lang="en-US" sz="1800" dirty="0" err="1">
                <a:latin typeface="Consolas"/>
                <a:cs typeface="Consolas"/>
              </a:rPr>
              <a:t>emitter.on</a:t>
            </a:r>
            <a:r>
              <a:rPr lang="en-US" sz="1800" dirty="0">
                <a:latin typeface="Consolas"/>
                <a:cs typeface="Consolas"/>
              </a:rPr>
              <a:t>('end', function(err, result) {</a:t>
            </a:r>
          </a:p>
          <a:p>
            <a:pPr marL="0" indent="0">
              <a:buNone/>
            </a:pPr>
            <a:r>
              <a:rPr lang="en-US" sz="1800" dirty="0" smtClean="0">
                <a:latin typeface="Consolas"/>
                <a:cs typeface="Consolas"/>
              </a:rPr>
              <a:t>        </a:t>
            </a:r>
            <a:r>
              <a:rPr lang="en-US" sz="1800" dirty="0" err="1" smtClean="0">
                <a:latin typeface="Consolas"/>
                <a:cs typeface="Consolas"/>
              </a:rPr>
              <a:t>result.body.forEach</a:t>
            </a:r>
            <a:r>
              <a:rPr lang="en-US" sz="1800" dirty="0">
                <a:latin typeface="Consolas"/>
                <a:cs typeface="Consolas"/>
              </a:rPr>
              <a:t>(function(row) {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            </a:t>
            </a:r>
            <a:r>
              <a:rPr lang="en-US" sz="1800" dirty="0" err="1">
                <a:latin typeface="Consolas"/>
                <a:cs typeface="Consolas"/>
              </a:rPr>
              <a:t>console.log</a:t>
            </a:r>
            <a:r>
              <a:rPr lang="en-US" sz="1800" dirty="0">
                <a:latin typeface="Consolas"/>
                <a:cs typeface="Consolas"/>
              </a:rPr>
              <a:t>(row);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        });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    });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});</a:t>
            </a: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61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79412" y="1702297"/>
            <a:ext cx="77756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Yanone Kaffeesatz Regular"/>
                <a:cs typeface="Yanone Kaffeesatz Regular"/>
              </a:rPr>
              <a:t>Push orchestration to the data </a:t>
            </a:r>
            <a:r>
              <a:rPr lang="en-US" sz="4800" dirty="0" smtClean="0">
                <a:latin typeface="Yanone Kaffeesatz Regular"/>
                <a:cs typeface="Yanone Kaffeesatz Regular"/>
              </a:rPr>
              <a:t>center</a:t>
            </a:r>
          </a:p>
          <a:p>
            <a:endParaRPr lang="en-US" sz="4800" dirty="0"/>
          </a:p>
          <a:p>
            <a:pPr marL="571500" indent="-571500">
              <a:buFont typeface="Arial"/>
              <a:buChar char="•"/>
            </a:pPr>
            <a:r>
              <a:rPr lang="en-US" sz="4800" dirty="0" smtClean="0">
                <a:latin typeface="Yanone Kaffeesatz Regular"/>
                <a:cs typeface="Yanone Kaffeesatz Regular"/>
              </a:rPr>
              <a:t>Reduce HTTP requests</a:t>
            </a:r>
          </a:p>
          <a:p>
            <a:pPr marL="571500" indent="-571500">
              <a:buFont typeface="Arial"/>
              <a:buChar char="•"/>
            </a:pPr>
            <a:r>
              <a:rPr lang="en-US" sz="4800" dirty="0" smtClean="0">
                <a:latin typeface="Yanone Kaffeesatz Regular"/>
                <a:cs typeface="Yanone Kaffeesatz Regular"/>
              </a:rPr>
              <a:t>Reduce bandwidth use</a:t>
            </a:r>
            <a:endParaRPr lang="en-US" sz="4800" dirty="0" smtClean="0">
              <a:latin typeface="Yanone Kaffeesatz Regular"/>
              <a:cs typeface="Yanone Kaffeesatz Regular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88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40725" y="5173552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TCP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45898" y="4486014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HTTP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54093" y="2376192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Schemas, Media Types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898" y="3769645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Interfaces (Uniform, RPC)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45898" y="3066461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Formats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54093" y="1673604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Linking, Identity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254093" y="2349456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248741" y="3726950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240725" y="4459278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259445" y="930348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Discovery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259445" y="1606200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240725" y="5140036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240725" y="3041690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229895" y="912528"/>
            <a:ext cx="374316" cy="6766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29895" y="1588380"/>
            <a:ext cx="374316" cy="7165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29895" y="2304900"/>
            <a:ext cx="374316" cy="6766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29895" y="2970398"/>
            <a:ext cx="374316" cy="6766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35243" y="3637214"/>
            <a:ext cx="374316" cy="7265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235243" y="4363776"/>
            <a:ext cx="374316" cy="676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35243" y="5040432"/>
            <a:ext cx="374316" cy="7183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6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8207"/>
            <a:ext cx="8229600" cy="5658269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/* </a:t>
            </a:r>
            <a:r>
              <a:rPr lang="en-US" sz="2000" dirty="0">
                <a:latin typeface="Consolas"/>
                <a:cs typeface="Consolas"/>
              </a:rPr>
              <a:t>Shows daily deals - use </a:t>
            </a:r>
            <a:r>
              <a:rPr lang="en-US" sz="2000" dirty="0" err="1">
                <a:latin typeface="Consolas"/>
                <a:cs typeface="Consolas"/>
              </a:rPr>
              <a:t>siteId</a:t>
            </a:r>
            <a:r>
              <a:rPr lang="en-US" sz="2000" dirty="0">
                <a:latin typeface="Consolas"/>
                <a:cs typeface="Consolas"/>
              </a:rPr>
              <a:t>=0 for US and </a:t>
            </a:r>
            <a:r>
              <a:rPr lang="en-US" sz="2000" dirty="0" err="1">
                <a:latin typeface="Consolas"/>
                <a:cs typeface="Consolas"/>
              </a:rPr>
              <a:t>siteId</a:t>
            </a:r>
            <a:r>
              <a:rPr lang="en-US" sz="2000" dirty="0">
                <a:latin typeface="Consolas"/>
                <a:cs typeface="Consolas"/>
              </a:rPr>
              <a:t>=3 for UK</a:t>
            </a:r>
            <a:r>
              <a:rPr lang="en-US" sz="2000" dirty="0" smtClean="0">
                <a:latin typeface="Consolas"/>
                <a:cs typeface="Consolas"/>
              </a:rPr>
              <a:t>. */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err="1">
                <a:latin typeface="Consolas"/>
                <a:cs typeface="Consolas"/>
              </a:rPr>
              <a:t>resp</a:t>
            </a:r>
            <a:r>
              <a:rPr lang="en-US" sz="2000" dirty="0">
                <a:latin typeface="Consolas"/>
                <a:cs typeface="Consolas"/>
              </a:rPr>
              <a:t> = select * from </a:t>
            </a:r>
            <a:r>
              <a:rPr lang="en-US" sz="2000" dirty="0" err="1">
                <a:latin typeface="Consolas"/>
                <a:cs typeface="Consolas"/>
              </a:rPr>
              <a:t>dailydeals</a:t>
            </a:r>
            <a:r>
              <a:rPr lang="en-US" sz="2000" dirty="0">
                <a:latin typeface="Consolas"/>
                <a:cs typeface="Consolas"/>
              </a:rPr>
              <a:t> where </a:t>
            </a:r>
            <a:r>
              <a:rPr lang="en-US" sz="2000" dirty="0" err="1">
                <a:latin typeface="Consolas"/>
                <a:cs typeface="Consolas"/>
              </a:rPr>
              <a:t>siteId</a:t>
            </a:r>
            <a:r>
              <a:rPr lang="en-US" sz="2000" dirty="0">
                <a:latin typeface="Consolas"/>
                <a:cs typeface="Consolas"/>
              </a:rPr>
              <a:t>="{</a:t>
            </a:r>
            <a:r>
              <a:rPr lang="en-US" sz="2000" dirty="0" err="1">
                <a:latin typeface="Consolas"/>
                <a:cs typeface="Consolas"/>
              </a:rPr>
              <a:t>siteId</a:t>
            </a:r>
            <a:r>
              <a:rPr lang="en-US" sz="2000" dirty="0">
                <a:latin typeface="Consolas"/>
                <a:cs typeface="Consolas"/>
              </a:rPr>
              <a:t>}";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deals = "{</a:t>
            </a:r>
            <a:r>
              <a:rPr lang="en-US" sz="2000" dirty="0" err="1">
                <a:latin typeface="Consolas"/>
                <a:cs typeface="Consolas"/>
              </a:rPr>
              <a:t>resp</a:t>
            </a:r>
            <a:r>
              <a:rPr lang="en-US" sz="2000" dirty="0">
                <a:latin typeface="Consolas"/>
                <a:cs typeface="Consolas"/>
              </a:rPr>
              <a:t>.$..Item}";</a:t>
            </a:r>
          </a:p>
          <a:p>
            <a:pPr marL="0" indent="0">
              <a:buNone/>
            </a:pPr>
            <a:r>
              <a:rPr lang="en-US" sz="2000" dirty="0" err="1">
                <a:latin typeface="Consolas"/>
                <a:cs typeface="Consolas"/>
              </a:rPr>
              <a:t>itemDetails</a:t>
            </a:r>
            <a:r>
              <a:rPr lang="en-US" sz="2000" dirty="0">
                <a:latin typeface="Consolas"/>
                <a:cs typeface="Consolas"/>
              </a:rPr>
              <a:t> = select </a:t>
            </a:r>
            <a:r>
              <a:rPr lang="en-US" sz="2000" dirty="0" err="1">
                <a:latin typeface="Consolas"/>
                <a:cs typeface="Consolas"/>
              </a:rPr>
              <a:t>ItemID</a:t>
            </a:r>
            <a:r>
              <a:rPr lang="en-US" sz="2000" dirty="0">
                <a:latin typeface="Consolas"/>
                <a:cs typeface="Consolas"/>
              </a:rPr>
              <a:t> as </a:t>
            </a:r>
            <a:r>
              <a:rPr lang="en-US" sz="2000" dirty="0" err="1">
                <a:latin typeface="Consolas"/>
                <a:cs typeface="Consolas"/>
              </a:rPr>
              <a:t>itemId</a:t>
            </a:r>
            <a:r>
              <a:rPr lang="en-US" sz="2000" dirty="0">
                <a:latin typeface="Consolas"/>
                <a:cs typeface="Consolas"/>
              </a:rPr>
              <a:t>, Title as title,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 err="1" smtClean="0">
                <a:latin typeface="Consolas"/>
                <a:cs typeface="Consolas"/>
              </a:rPr>
              <a:t>GalleryURL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as pic, </a:t>
            </a:r>
            <a:r>
              <a:rPr lang="en-US" sz="2000" dirty="0" err="1">
                <a:latin typeface="Consolas"/>
                <a:cs typeface="Consolas"/>
              </a:rPr>
              <a:t>Seller.UserID</a:t>
            </a:r>
            <a:r>
              <a:rPr lang="en-US" sz="2000" dirty="0">
                <a:latin typeface="Consolas"/>
                <a:cs typeface="Consolas"/>
              </a:rPr>
              <a:t> as </a:t>
            </a:r>
            <a:r>
              <a:rPr lang="en-US" sz="2000" dirty="0" err="1">
                <a:latin typeface="Consolas"/>
                <a:cs typeface="Consolas"/>
              </a:rPr>
              <a:t>sellerUserId</a:t>
            </a:r>
            <a:r>
              <a:rPr lang="en-US" sz="2000" dirty="0">
                <a:latin typeface="Consolas"/>
                <a:cs typeface="Consolas"/>
              </a:rPr>
              <a:t>, </a:t>
            </a:r>
            <a:r>
              <a:rPr lang="en-US" sz="2000" dirty="0" smtClean="0">
                <a:latin typeface="Consolas"/>
                <a:cs typeface="Consolas"/>
              </a:rPr>
              <a:t>  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 err="1" smtClean="0">
                <a:latin typeface="Consolas"/>
                <a:cs typeface="Consolas"/>
              </a:rPr>
              <a:t>Seller.FeedbackScore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as </a:t>
            </a:r>
            <a:r>
              <a:rPr lang="en-US" sz="2000" dirty="0" smtClean="0">
                <a:latin typeface="Consolas"/>
                <a:cs typeface="Consolas"/>
              </a:rPr>
              <a:t>rating</a:t>
            </a:r>
            <a:r>
              <a:rPr lang="en-US" sz="2000" dirty="0">
                <a:latin typeface="Consolas"/>
                <a:cs typeface="Consolas"/>
              </a:rPr>
              <a:t>,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 err="1" smtClean="0">
                <a:latin typeface="Consolas"/>
                <a:cs typeface="Consolas"/>
              </a:rPr>
              <a:t>Seller.PositiveFeedbackPercent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as </a:t>
            </a:r>
            <a:r>
              <a:rPr lang="en-US" sz="2000" dirty="0" smtClean="0">
                <a:latin typeface="Consolas"/>
                <a:cs typeface="Consolas"/>
              </a:rPr>
              <a:t>feedback,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err="1" smtClean="0">
                <a:latin typeface="Consolas"/>
                <a:cs typeface="Consolas"/>
              </a:rPr>
              <a:t>HitCount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as </a:t>
            </a:r>
            <a:r>
              <a:rPr lang="en-US" sz="2000" dirty="0" smtClean="0">
                <a:latin typeface="Consolas"/>
                <a:cs typeface="Consolas"/>
              </a:rPr>
              <a:t>hits from </a:t>
            </a:r>
            <a:r>
              <a:rPr lang="en-US" sz="2000" dirty="0">
                <a:latin typeface="Consolas"/>
                <a:cs typeface="Consolas"/>
              </a:rPr>
              <a:t>details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where </a:t>
            </a:r>
            <a:r>
              <a:rPr lang="en-US" sz="2000" dirty="0" err="1">
                <a:latin typeface="Consolas"/>
                <a:cs typeface="Consolas"/>
              </a:rPr>
              <a:t>itemId</a:t>
            </a:r>
            <a:r>
              <a:rPr lang="en-US" sz="2000" dirty="0">
                <a:latin typeface="Consolas"/>
                <a:cs typeface="Consolas"/>
              </a:rPr>
              <a:t> in (</a:t>
            </a:r>
            <a:r>
              <a:rPr lang="en-US" sz="2000" dirty="0" err="1">
                <a:latin typeface="Consolas"/>
                <a:cs typeface="Consolas"/>
              </a:rPr>
              <a:t>deals.ItemID</a:t>
            </a:r>
            <a:r>
              <a:rPr lang="en-US" sz="2000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return </a:t>
            </a:r>
            <a:r>
              <a:rPr lang="en-US" sz="2000" dirty="0" err="1">
                <a:latin typeface="Consolas"/>
                <a:cs typeface="Consolas"/>
              </a:rPr>
              <a:t>itemDetails</a:t>
            </a:r>
            <a:r>
              <a:rPr lang="en-US" sz="2000" dirty="0">
                <a:latin typeface="Consolas"/>
                <a:cs typeface="Consolas"/>
              </a:rPr>
              <a:t> via route '/deals/{</a:t>
            </a:r>
            <a:r>
              <a:rPr lang="en-US" sz="2000" dirty="0" err="1">
                <a:latin typeface="Consolas"/>
                <a:cs typeface="Consolas"/>
              </a:rPr>
              <a:t>siteId</a:t>
            </a:r>
            <a:r>
              <a:rPr lang="en-US" sz="2000" dirty="0">
                <a:latin typeface="Consolas"/>
                <a:cs typeface="Consolas"/>
              </a:rPr>
              <a:t>}' using method get;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94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40725" y="5173552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TCP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45898" y="4486014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HTTP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45898" y="3801701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Formats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254093" y="2349456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240725" y="4459278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259445" y="1606200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240725" y="5140036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240725" y="3041690"/>
            <a:ext cx="4627753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646737" y="3691610"/>
            <a:ext cx="374316" cy="7753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652085" y="4408332"/>
            <a:ext cx="374316" cy="676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652085" y="5084988"/>
            <a:ext cx="374316" cy="71833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254093" y="2376192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Orchestration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254093" y="1673604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Failure Recovery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259445" y="930348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Latency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45898" y="3066461"/>
            <a:ext cx="4627753" cy="58521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IO workloads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46737" y="957084"/>
            <a:ext cx="374316" cy="6766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646737" y="1632936"/>
            <a:ext cx="374316" cy="7165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646737" y="2349456"/>
            <a:ext cx="374316" cy="6766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646737" y="3014954"/>
            <a:ext cx="374316" cy="6766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53332" y="3726950"/>
            <a:ext cx="7767721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53332" y="3777163"/>
            <a:ext cx="1992566" cy="2005262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Server</a:t>
            </a:r>
            <a:endParaRPr lang="en-US" sz="44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51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25" y="1995028"/>
            <a:ext cx="1530102" cy="76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32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66A8C-FE1C-2042-A099-40EABC16C8B8}" type="slidenum">
              <a:rPr lang="en-US" smtClean="0"/>
              <a:t>52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7943" y="1381800"/>
            <a:ext cx="8098589" cy="406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Yanone Kaffeesatz Regular"/>
                <a:cs typeface="Yanone Kaffeesatz Regular"/>
              </a:rPr>
              <a:t>code</a:t>
            </a:r>
          </a:p>
          <a:p>
            <a:r>
              <a:rPr lang="en-US" sz="5400" dirty="0">
                <a:latin typeface="Yanone Kaffeesatz Regular"/>
                <a:cs typeface="Yanone Kaffeesatz Regular"/>
              </a:rPr>
              <a:t>	</a:t>
            </a:r>
            <a:r>
              <a:rPr lang="en-US" sz="4800" dirty="0" smtClean="0">
                <a:latin typeface="Yanone Kaffeesatz Regular"/>
                <a:cs typeface="Yanone Kaffeesatz Regular"/>
              </a:rPr>
              <a:t>https</a:t>
            </a:r>
            <a:r>
              <a:rPr lang="en-US" sz="4800" dirty="0">
                <a:latin typeface="Yanone Kaffeesatz Regular"/>
                <a:cs typeface="Yanone Kaffeesatz Regular"/>
              </a:rPr>
              <a:t>://</a:t>
            </a:r>
            <a:r>
              <a:rPr lang="en-US" sz="4800" dirty="0" err="1">
                <a:latin typeface="Yanone Kaffeesatz Regular"/>
                <a:cs typeface="Yanone Kaffeesatz Regular"/>
              </a:rPr>
              <a:t>github.com</a:t>
            </a:r>
            <a:r>
              <a:rPr lang="en-US" sz="4800" dirty="0">
                <a:latin typeface="Yanone Kaffeesatz Regular"/>
                <a:cs typeface="Yanone Kaffeesatz Regular"/>
              </a:rPr>
              <a:t>/</a:t>
            </a:r>
            <a:r>
              <a:rPr lang="en-US" sz="4800" dirty="0" err="1">
                <a:latin typeface="Yanone Kaffeesatz Regular"/>
                <a:cs typeface="Yanone Kaffeesatz Regular"/>
              </a:rPr>
              <a:t>ql-io</a:t>
            </a:r>
            <a:r>
              <a:rPr lang="en-US" sz="4800" dirty="0">
                <a:latin typeface="Yanone Kaffeesatz Regular"/>
                <a:cs typeface="Yanone Kaffeesatz Regular"/>
              </a:rPr>
              <a:t>/</a:t>
            </a:r>
            <a:r>
              <a:rPr lang="en-US" sz="4800" dirty="0" err="1" smtClean="0">
                <a:latin typeface="Yanone Kaffeesatz Regular"/>
                <a:cs typeface="Yanone Kaffeesatz Regular"/>
              </a:rPr>
              <a:t>ql.io</a:t>
            </a:r>
            <a:endParaRPr lang="en-US" sz="5400" dirty="0" smtClean="0">
              <a:latin typeface="Yanone Kaffeesatz Regular"/>
              <a:cs typeface="Yanone Kaffeesatz Regular"/>
            </a:endParaRPr>
          </a:p>
          <a:p>
            <a:r>
              <a:rPr lang="en-US" sz="3600" dirty="0" smtClean="0">
                <a:latin typeface="Yanone Kaffeesatz Regular"/>
                <a:cs typeface="Yanone Kaffeesatz Regular"/>
              </a:rPr>
              <a:t>docs/demos</a:t>
            </a:r>
          </a:p>
          <a:p>
            <a:r>
              <a:rPr lang="en-US" sz="4800" dirty="0">
                <a:latin typeface="Yanone Kaffeesatz Regular"/>
                <a:cs typeface="Yanone Kaffeesatz Regular"/>
              </a:rPr>
              <a:t>	</a:t>
            </a:r>
            <a:r>
              <a:rPr lang="en-US" sz="4800" dirty="0" smtClean="0">
                <a:latin typeface="Yanone Kaffeesatz Regular"/>
                <a:cs typeface="Yanone Kaffeesatz Regular"/>
              </a:rPr>
              <a:t>http://</a:t>
            </a:r>
            <a:r>
              <a:rPr lang="en-US" sz="4800" dirty="0" err="1" smtClean="0">
                <a:latin typeface="Yanone Kaffeesatz Regular"/>
                <a:cs typeface="Yanone Kaffeesatz Regular"/>
              </a:rPr>
              <a:t>ql.io</a:t>
            </a:r>
            <a:endParaRPr lang="en-US" sz="4800" dirty="0" smtClean="0">
              <a:latin typeface="Yanone Kaffeesatz Regular"/>
              <a:cs typeface="Yanone Kaffeesatz Regular"/>
            </a:endParaRPr>
          </a:p>
          <a:p>
            <a:r>
              <a:rPr lang="en-US" sz="3600" dirty="0" smtClean="0">
                <a:latin typeface="Yanone Kaffeesatz Regular"/>
                <a:cs typeface="Yanone Kaffeesatz Regular"/>
              </a:rPr>
              <a:t>blog</a:t>
            </a:r>
          </a:p>
          <a:p>
            <a:r>
              <a:rPr lang="en-US" sz="4800" dirty="0" smtClean="0">
                <a:latin typeface="Yanone Kaffeesatz Regular"/>
                <a:cs typeface="Yanone Kaffeesatz Regular"/>
              </a:rPr>
              <a:t>	http://</a:t>
            </a:r>
            <a:r>
              <a:rPr lang="en-US" sz="4800" dirty="0" err="1" smtClean="0">
                <a:latin typeface="Yanone Kaffeesatz Regular"/>
                <a:cs typeface="Yanone Kaffeesatz Regular"/>
              </a:rPr>
              <a:t>ql-</a:t>
            </a:r>
            <a:r>
              <a:rPr lang="en-US" sz="4800" dirty="0" err="1" smtClean="0">
                <a:latin typeface="Yanone Kaffeesatz Regular"/>
                <a:cs typeface="Yanone Kaffeesatz Regular"/>
              </a:rPr>
              <a:t>io.github.com</a:t>
            </a:r>
            <a:endParaRPr lang="en-US" sz="4800" dirty="0" smtClean="0">
              <a:latin typeface="Yanone Kaffeesatz Regular"/>
              <a:cs typeface="Yanone Kaffeesatz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70392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86772" y="2297630"/>
            <a:ext cx="2943333" cy="223426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Server's point of view</a:t>
            </a:r>
            <a:endParaRPr lang="en-US" sz="48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5842000" cy="690852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43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378"/>
            <a:ext cx="9144000" cy="63746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70351" y="6074836"/>
            <a:ext cx="4627753" cy="689585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Client's point of view</a:t>
            </a:r>
            <a:endParaRPr lang="en-US" sz="4800" dirty="0">
              <a:solidFill>
                <a:schemeClr val="tx1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7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189789" y="184484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9632" y="989268"/>
            <a:ext cx="6884736" cy="4826000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Several hundred APIs</a:t>
            </a:r>
          </a:p>
          <a:p>
            <a:pPr algn="ctr"/>
            <a:r>
              <a:rPr lang="en-US" sz="48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Different styles</a:t>
            </a:r>
          </a:p>
          <a:p>
            <a:pPr algn="ctr"/>
            <a:r>
              <a:rPr lang="en-US" sz="48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Written by different teams</a:t>
            </a:r>
          </a:p>
          <a:p>
            <a:pPr algn="ctr"/>
            <a:r>
              <a:rPr lang="en-US" sz="48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Over years</a:t>
            </a:r>
          </a:p>
          <a:p>
            <a:pPr algn="ctr"/>
            <a:r>
              <a:rPr lang="en-US" sz="48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Built under different constraints</a:t>
            </a:r>
          </a:p>
          <a:p>
            <a:pPr algn="ctr"/>
            <a:r>
              <a:rPr lang="en-US" sz="4800" dirty="0" smtClean="0">
                <a:solidFill>
                  <a:schemeClr val="tx1"/>
                </a:solidFill>
                <a:latin typeface="Yanone Kaffeesatz Regular"/>
                <a:cs typeface="Yanone Kaffeesatz Regular"/>
              </a:rPr>
              <a:t>Built with different goals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53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3564" y="1882514"/>
            <a:ext cx="74479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Yanone Kaffeesatz Regular"/>
                <a:cs typeface="Yanone Kaffeesatz Regular"/>
              </a:rPr>
              <a:t>Find things from A</a:t>
            </a:r>
          </a:p>
          <a:p>
            <a:r>
              <a:rPr lang="en-US" sz="4800" dirty="0" smtClean="0">
                <a:latin typeface="Yanone Kaffeesatz Regular"/>
                <a:cs typeface="Yanone Kaffeesatz Regular"/>
              </a:rPr>
              <a:t>For each thing, find details from B</a:t>
            </a:r>
          </a:p>
          <a:p>
            <a:r>
              <a:rPr lang="en-US" sz="4800" dirty="0" smtClean="0">
                <a:latin typeface="Yanone Kaffeesatz Regular"/>
                <a:cs typeface="Yanone Kaffeesatz Regular"/>
              </a:rPr>
              <a:t>For each thing, find more details from C</a:t>
            </a:r>
          </a:p>
          <a:p>
            <a:r>
              <a:rPr lang="en-US" sz="4800" dirty="0" smtClean="0">
                <a:latin typeface="Yanone Kaffeesatz Regular"/>
                <a:cs typeface="Yanone Kaffeesatz Regular"/>
              </a:rPr>
              <a:t>Merge results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3564" y="1350208"/>
            <a:ext cx="121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Yanone Kaffeesatz Regular"/>
                <a:cs typeface="Yanone Kaffeesatz Regular"/>
              </a:rPr>
              <a:t>Use case:</a:t>
            </a:r>
            <a:endParaRPr lang="en-US" sz="2800" dirty="0">
              <a:latin typeface="Yanone Kaffeesatz Regular"/>
              <a:cs typeface="Yanone Kaffeesatz Regular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E4E0-AE96-944A-A103-B356932DFC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7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7991</TotalTime>
  <Words>1765</Words>
  <Application>Microsoft Macintosh PowerPoint</Application>
  <PresentationFormat>On-screen Show (4:3)</PresentationFormat>
  <Paragraphs>363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Yahoo!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Subbu Allamaraju</dc:creator>
  <cp:lastModifiedBy>Subbu Allamaraju</cp:lastModifiedBy>
  <cp:revision>719</cp:revision>
  <dcterms:created xsi:type="dcterms:W3CDTF">2012-02-07T02:01:46Z</dcterms:created>
  <dcterms:modified xsi:type="dcterms:W3CDTF">2012-06-20T03:55:40Z</dcterms:modified>
</cp:coreProperties>
</file>